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notesMasterIdLst>
    <p:notesMasterId r:id="rId22"/>
  </p:notesMasterIdLst>
  <p:sldIdLst>
    <p:sldId id="256" r:id="rId2"/>
    <p:sldId id="263" r:id="rId3"/>
    <p:sldId id="257" r:id="rId4"/>
    <p:sldId id="258" r:id="rId5"/>
    <p:sldId id="259" r:id="rId6"/>
    <p:sldId id="260" r:id="rId7"/>
    <p:sldId id="261" r:id="rId8"/>
    <p:sldId id="262" r:id="rId9"/>
    <p:sldId id="265" r:id="rId10"/>
    <p:sldId id="264" r:id="rId11"/>
    <p:sldId id="268" r:id="rId12"/>
    <p:sldId id="266" r:id="rId13"/>
    <p:sldId id="276" r:id="rId14"/>
    <p:sldId id="275" r:id="rId15"/>
    <p:sldId id="270" r:id="rId16"/>
    <p:sldId id="28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60"/>
    <p:restoredTop sz="94785"/>
  </p:normalViewPr>
  <p:slideViewPr>
    <p:cSldViewPr snapToGrid="0" snapToObjects="1">
      <p:cViewPr varScale="1">
        <p:scale>
          <a:sx n="87" d="100"/>
          <a:sy n="87" d="100"/>
        </p:scale>
        <p:origin x="208"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3845-E97A-C946-8288-029E1BC738F0}" type="datetimeFigureOut">
              <a:rPr lang="en-US" smtClean="0"/>
              <a:t>12/9/19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7D97-79CA-C148-B45E-E47AB29EC9CA}" type="slidenum">
              <a:rPr lang="en-US" smtClean="0"/>
              <a:t>‹#›</a:t>
            </a:fld>
            <a:endParaRPr lang="en-US"/>
          </a:p>
        </p:txBody>
      </p:sp>
    </p:spTree>
    <p:extLst>
      <p:ext uri="{BB962C8B-B14F-4D97-AF65-F5344CB8AC3E}">
        <p14:creationId xmlns:p14="http://schemas.microsoft.com/office/powerpoint/2010/main" val="233721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in the holy spirit</a:t>
            </a:r>
          </a:p>
        </p:txBody>
      </p:sp>
      <p:sp>
        <p:nvSpPr>
          <p:cNvPr id="4" name="Slide Number Placeholder 3"/>
          <p:cNvSpPr>
            <a:spLocks noGrp="1"/>
          </p:cNvSpPr>
          <p:nvPr>
            <p:ph type="sldNum" sz="quarter" idx="10"/>
          </p:nvPr>
        </p:nvSpPr>
        <p:spPr/>
        <p:txBody>
          <a:bodyPr/>
          <a:lstStyle/>
          <a:p>
            <a:fld id="{40A27D97-79CA-C148-B45E-E47AB29EC9CA}" type="slidenum">
              <a:rPr lang="en-US" smtClean="0"/>
              <a:t>20</a:t>
            </a:fld>
            <a:endParaRPr lang="en-US"/>
          </a:p>
        </p:txBody>
      </p:sp>
    </p:spTree>
    <p:extLst>
      <p:ext uri="{BB962C8B-B14F-4D97-AF65-F5344CB8AC3E}">
        <p14:creationId xmlns:p14="http://schemas.microsoft.com/office/powerpoint/2010/main" val="3194962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04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27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07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757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377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940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01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97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934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839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093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67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736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13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83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530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688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12/9/19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031473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lower"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en.wikipedia.org/wiki/Shrub"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1F23-D2A9-2C49-B497-89683FF24837}"/>
              </a:ext>
            </a:extLst>
          </p:cNvPr>
          <p:cNvSpPr>
            <a:spLocks noGrp="1"/>
          </p:cNvSpPr>
          <p:nvPr>
            <p:ph type="ctrTitle"/>
          </p:nvPr>
        </p:nvSpPr>
        <p:spPr/>
        <p:txBody>
          <a:bodyPr/>
          <a:lstStyle/>
          <a:p>
            <a:r>
              <a:rPr lang="en-US" dirty="0"/>
              <a:t>Purple Hibiscus</a:t>
            </a:r>
          </a:p>
        </p:txBody>
      </p:sp>
      <p:sp>
        <p:nvSpPr>
          <p:cNvPr id="3" name="Subtitle 2">
            <a:extLst>
              <a:ext uri="{FF2B5EF4-FFF2-40B4-BE49-F238E27FC236}">
                <a16:creationId xmlns:a16="http://schemas.microsoft.com/office/drawing/2014/main" id="{A1DF7F29-C5BF-AC4B-A3B1-DA512B18CCAB}"/>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6633180E-F0BB-4746-8BD6-5B77B09C88FE}"/>
              </a:ext>
            </a:extLst>
          </p:cNvPr>
          <p:cNvPicPr>
            <a:picLocks noChangeAspect="1"/>
          </p:cNvPicPr>
          <p:nvPr/>
        </p:nvPicPr>
        <p:blipFill>
          <a:blip r:embed="rId2"/>
          <a:stretch>
            <a:fillRect/>
          </a:stretch>
        </p:blipFill>
        <p:spPr>
          <a:xfrm>
            <a:off x="7409793" y="1238314"/>
            <a:ext cx="3927974" cy="2687145"/>
          </a:xfrm>
          <a:prstGeom prst="rect">
            <a:avLst/>
          </a:prstGeom>
        </p:spPr>
      </p:pic>
      <p:sp>
        <p:nvSpPr>
          <p:cNvPr id="5" name="TextBox 4">
            <a:extLst>
              <a:ext uri="{FF2B5EF4-FFF2-40B4-BE49-F238E27FC236}">
                <a16:creationId xmlns:a16="http://schemas.microsoft.com/office/drawing/2014/main" id="{55F8E5CC-DDDC-4B46-B256-9C74E75FF40B}"/>
              </a:ext>
            </a:extLst>
          </p:cNvPr>
          <p:cNvSpPr txBox="1"/>
          <p:nvPr/>
        </p:nvSpPr>
        <p:spPr>
          <a:xfrm>
            <a:off x="740980" y="1238314"/>
            <a:ext cx="6668813" cy="2677656"/>
          </a:xfrm>
          <a:prstGeom prst="rect">
            <a:avLst/>
          </a:prstGeom>
          <a:noFill/>
        </p:spPr>
        <p:txBody>
          <a:bodyPr wrap="square" rtlCol="0">
            <a:spAutoFit/>
          </a:bodyPr>
          <a:lstStyle/>
          <a:p>
            <a:pPr algn="just"/>
            <a:r>
              <a:rPr lang="en-US" sz="2400" dirty="0">
                <a:solidFill>
                  <a:schemeClr val="bg1">
                    <a:lumMod val="95000"/>
                  </a:schemeClr>
                </a:solidFill>
              </a:rPr>
              <a:t>Many species are grown for their showy </a:t>
            </a:r>
            <a:r>
              <a:rPr lang="en-US" sz="2400" dirty="0">
                <a:solidFill>
                  <a:schemeClr val="bg1">
                    <a:lumMod val="95000"/>
                  </a:schemeClr>
                </a:solidFill>
                <a:hlinkClick r:id="rId3" tooltip="Flower">
                  <a:extLst>
                    <a:ext uri="{A12FA001-AC4F-418D-AE19-62706E023703}">
                      <ahyp:hlinkClr xmlns:ahyp="http://schemas.microsoft.com/office/drawing/2018/hyperlinkcolor" val="tx"/>
                    </a:ext>
                  </a:extLst>
                </a:hlinkClick>
              </a:rPr>
              <a:t>flowers</a:t>
            </a:r>
            <a:r>
              <a:rPr lang="en-US" sz="2400" dirty="0">
                <a:solidFill>
                  <a:schemeClr val="bg1">
                    <a:lumMod val="95000"/>
                  </a:schemeClr>
                </a:solidFill>
              </a:rPr>
              <a:t> or used as landscape </a:t>
            </a:r>
            <a:r>
              <a:rPr lang="en-US" sz="2400" dirty="0">
                <a:solidFill>
                  <a:schemeClr val="bg1">
                    <a:lumMod val="95000"/>
                  </a:schemeClr>
                </a:solidFill>
                <a:hlinkClick r:id="rId4" tooltip="Shrub">
                  <a:extLst>
                    <a:ext uri="{A12FA001-AC4F-418D-AE19-62706E023703}">
                      <ahyp:hlinkClr xmlns:ahyp="http://schemas.microsoft.com/office/drawing/2018/hyperlinkcolor" val="tx"/>
                    </a:ext>
                  </a:extLst>
                </a:hlinkClick>
              </a:rPr>
              <a:t>shrubs</a:t>
            </a:r>
            <a:r>
              <a:rPr lang="en-US" sz="2400" dirty="0">
                <a:solidFill>
                  <a:schemeClr val="bg1">
                    <a:lumMod val="95000"/>
                  </a:schemeClr>
                </a:solidFill>
              </a:rPr>
              <a:t>, and are used to attract butterflies, bees, and hummingbirds.</a:t>
            </a:r>
            <a:r>
              <a:rPr lang="en-US" sz="2400" baseline="30000" dirty="0">
                <a:solidFill>
                  <a:schemeClr val="bg1">
                    <a:lumMod val="95000"/>
                  </a:schemeClr>
                </a:solidFill>
              </a:rPr>
              <a:t>  </a:t>
            </a:r>
            <a:r>
              <a:rPr lang="en-US" sz="2400" dirty="0">
                <a:solidFill>
                  <a:schemeClr val="bg1">
                    <a:lumMod val="95000"/>
                  </a:schemeClr>
                </a:solidFill>
              </a:rPr>
              <a:t>Hibiscus is a very hardy, versatile plant and in tropical conditions it can enhance the beauty of any garden.</a:t>
            </a:r>
          </a:p>
          <a:p>
            <a:pPr algn="just"/>
            <a:endParaRPr lang="en-US" sz="2400" dirty="0">
              <a:solidFill>
                <a:schemeClr val="bg1">
                  <a:lumMod val="95000"/>
                </a:schemeClr>
              </a:solidFill>
            </a:endParaRPr>
          </a:p>
        </p:txBody>
      </p:sp>
    </p:spTree>
    <p:extLst>
      <p:ext uri="{BB962C8B-B14F-4D97-AF65-F5344CB8AC3E}">
        <p14:creationId xmlns:p14="http://schemas.microsoft.com/office/powerpoint/2010/main" val="4288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grpId="0" nodeType="clickEffect">
                                  <p:stCondLst>
                                    <p:cond delay="0"/>
                                  </p:stCondLst>
                                  <p:childTnLst>
                                    <p:anim calcmode="lin" valueType="num">
                                      <p:cBhvr additive="base">
                                        <p:cTn id="17" dur="500"/>
                                        <p:tgtEl>
                                          <p:spTgt spid="5"/>
                                        </p:tgtEl>
                                        <p:attrNameLst>
                                          <p:attrName>ppt_y</p:attrName>
                                        </p:attrNameLst>
                                      </p:cBhvr>
                                      <p:tavLst>
                                        <p:tav tm="0">
                                          <p:val>
                                            <p:strVal val="#ppt_y"/>
                                          </p:val>
                                        </p:tav>
                                        <p:tav tm="100000">
                                          <p:val>
                                            <p:strVal val="#ppt_y+#ppt_h*1.125000"/>
                                          </p:val>
                                        </p:tav>
                                      </p:tavLst>
                                    </p:anim>
                                    <p:animEffect transition="out" filter="wipe(dow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296BDA-2078-524D-86E6-D5B283D3DDB5}"/>
              </a:ext>
            </a:extLst>
          </p:cNvPr>
          <p:cNvSpPr txBox="1"/>
          <p:nvPr/>
        </p:nvSpPr>
        <p:spPr>
          <a:xfrm>
            <a:off x="742511" y="1185802"/>
            <a:ext cx="7140247" cy="3323987"/>
          </a:xfrm>
          <a:prstGeom prst="rect">
            <a:avLst/>
          </a:prstGeom>
          <a:noFill/>
        </p:spPr>
        <p:txBody>
          <a:bodyPr wrap="square" rtlCol="0">
            <a:spAutoFit/>
          </a:bodyPr>
          <a:lstStyle/>
          <a:p>
            <a:r>
              <a:rPr lang="en-US" sz="3000" dirty="0"/>
              <a:t>An </a:t>
            </a:r>
            <a:r>
              <a:rPr lang="en-US" sz="3000" dirty="0">
                <a:solidFill>
                  <a:srgbClr val="0070C0"/>
                </a:solidFill>
              </a:rPr>
              <a:t>oblate</a:t>
            </a:r>
            <a:r>
              <a:rPr lang="en-US" sz="3000" dirty="0"/>
              <a:t> is a Christian who seeks God through a formal relationship. Oblates are men or women, lay or ordained, married or single, who seek to integrate the spirit of Saint Benedict in their daily lives.</a:t>
            </a:r>
          </a:p>
          <a:p>
            <a:endParaRPr lang="en-US" sz="3000" dirty="0"/>
          </a:p>
        </p:txBody>
      </p:sp>
      <p:pic>
        <p:nvPicPr>
          <p:cNvPr id="3" name="Picture 2">
            <a:extLst>
              <a:ext uri="{FF2B5EF4-FFF2-40B4-BE49-F238E27FC236}">
                <a16:creationId xmlns:a16="http://schemas.microsoft.com/office/drawing/2014/main" id="{C6280B81-35B2-C54F-829D-59E1D4CF2322}"/>
              </a:ext>
            </a:extLst>
          </p:cNvPr>
          <p:cNvPicPr>
            <a:picLocks noChangeAspect="1"/>
          </p:cNvPicPr>
          <p:nvPr/>
        </p:nvPicPr>
        <p:blipFill>
          <a:blip r:embed="rId2"/>
          <a:stretch>
            <a:fillRect/>
          </a:stretch>
        </p:blipFill>
        <p:spPr>
          <a:xfrm>
            <a:off x="7994650" y="456078"/>
            <a:ext cx="3517900" cy="5245100"/>
          </a:xfrm>
          <a:prstGeom prst="rect">
            <a:avLst/>
          </a:prstGeom>
        </p:spPr>
      </p:pic>
      <p:sp>
        <p:nvSpPr>
          <p:cNvPr id="5" name="TextBox 4">
            <a:extLst>
              <a:ext uri="{FF2B5EF4-FFF2-40B4-BE49-F238E27FC236}">
                <a16:creationId xmlns:a16="http://schemas.microsoft.com/office/drawing/2014/main" id="{CF0C3EC3-439C-D643-BCFE-99EDCFE936A7}"/>
              </a:ext>
            </a:extLst>
          </p:cNvPr>
          <p:cNvSpPr txBox="1"/>
          <p:nvPr/>
        </p:nvSpPr>
        <p:spPr>
          <a:xfrm>
            <a:off x="994927" y="6003985"/>
            <a:ext cx="10517623" cy="369332"/>
          </a:xfrm>
          <a:prstGeom prst="rect">
            <a:avLst/>
          </a:prstGeom>
          <a:noFill/>
        </p:spPr>
        <p:txBody>
          <a:bodyPr wrap="none" rtlCol="0">
            <a:spAutoFit/>
          </a:bodyPr>
          <a:lstStyle/>
          <a:p>
            <a:r>
              <a:rPr lang="en-US" dirty="0"/>
              <a:t>Papa, wearing a long, gray robe like the rest of the oblates, helped distribute ash each year.</a:t>
            </a:r>
          </a:p>
        </p:txBody>
      </p:sp>
    </p:spTree>
    <p:extLst>
      <p:ext uri="{BB962C8B-B14F-4D97-AF65-F5344CB8AC3E}">
        <p14:creationId xmlns:p14="http://schemas.microsoft.com/office/powerpoint/2010/main" val="26813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BF1A9-D0B8-7E40-89E1-81C96A49A924}"/>
              </a:ext>
            </a:extLst>
          </p:cNvPr>
          <p:cNvPicPr>
            <a:picLocks noChangeAspect="1"/>
          </p:cNvPicPr>
          <p:nvPr/>
        </p:nvPicPr>
        <p:blipFill>
          <a:blip r:embed="rId2"/>
          <a:stretch>
            <a:fillRect/>
          </a:stretch>
        </p:blipFill>
        <p:spPr>
          <a:xfrm>
            <a:off x="1368597" y="352060"/>
            <a:ext cx="8318500" cy="5448300"/>
          </a:xfrm>
          <a:prstGeom prst="rect">
            <a:avLst/>
          </a:prstGeom>
        </p:spPr>
      </p:pic>
      <p:sp>
        <p:nvSpPr>
          <p:cNvPr id="3" name="TextBox 2">
            <a:extLst>
              <a:ext uri="{FF2B5EF4-FFF2-40B4-BE49-F238E27FC236}">
                <a16:creationId xmlns:a16="http://schemas.microsoft.com/office/drawing/2014/main" id="{926E8766-01BD-5F40-9B7D-96196DB841DE}"/>
              </a:ext>
            </a:extLst>
          </p:cNvPr>
          <p:cNvSpPr txBox="1"/>
          <p:nvPr/>
        </p:nvSpPr>
        <p:spPr>
          <a:xfrm>
            <a:off x="1656271" y="5800360"/>
            <a:ext cx="8030825" cy="923330"/>
          </a:xfrm>
          <a:prstGeom prst="rect">
            <a:avLst/>
          </a:prstGeom>
          <a:noFill/>
        </p:spPr>
        <p:txBody>
          <a:bodyPr wrap="square" rtlCol="0">
            <a:spAutoFit/>
          </a:bodyPr>
          <a:lstStyle/>
          <a:p>
            <a:r>
              <a:rPr lang="en-US" dirty="0"/>
              <a:t>His line moved the slowest because he pressed hard on each forehead to make a perfect cross with his ash-colored thumb and slowly, meaningfully enunciated every word of…</a:t>
            </a:r>
          </a:p>
        </p:txBody>
      </p:sp>
    </p:spTree>
    <p:extLst>
      <p:ext uri="{BB962C8B-B14F-4D97-AF65-F5344CB8AC3E}">
        <p14:creationId xmlns:p14="http://schemas.microsoft.com/office/powerpoint/2010/main" val="10659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88C34-2E0D-EC45-AFB0-81560BA1D1F7}"/>
              </a:ext>
            </a:extLst>
          </p:cNvPr>
          <p:cNvSpPr txBox="1"/>
          <p:nvPr/>
        </p:nvSpPr>
        <p:spPr>
          <a:xfrm>
            <a:off x="1964365" y="2569780"/>
            <a:ext cx="7781297" cy="1169551"/>
          </a:xfrm>
          <a:prstGeom prst="rect">
            <a:avLst/>
          </a:prstGeom>
          <a:noFill/>
        </p:spPr>
        <p:txBody>
          <a:bodyPr wrap="none" rtlCol="0">
            <a:spAutoFit/>
          </a:bodyPr>
          <a:lstStyle/>
          <a:p>
            <a:pPr algn="ctr"/>
            <a:r>
              <a:rPr lang="en-US" sz="3500" dirty="0">
                <a:solidFill>
                  <a:schemeClr val="bg1">
                    <a:lumMod val="85000"/>
                  </a:schemeClr>
                </a:solidFill>
              </a:rPr>
              <a:t>Dust and unto dust you shall return.</a:t>
            </a:r>
          </a:p>
          <a:p>
            <a:pPr algn="ctr"/>
            <a:r>
              <a:rPr lang="en-US" sz="3500" b="1" dirty="0">
                <a:solidFill>
                  <a:schemeClr val="bg1">
                    <a:lumMod val="85000"/>
                  </a:schemeClr>
                </a:solidFill>
              </a:rPr>
              <a:t>Genesis 3:19</a:t>
            </a:r>
            <a:endParaRPr lang="en-US" sz="3500" dirty="0">
              <a:solidFill>
                <a:schemeClr val="bg1">
                  <a:lumMod val="85000"/>
                </a:schemeClr>
              </a:solidFill>
            </a:endParaRPr>
          </a:p>
        </p:txBody>
      </p:sp>
    </p:spTree>
    <p:extLst>
      <p:ext uri="{BB962C8B-B14F-4D97-AF65-F5344CB8AC3E}">
        <p14:creationId xmlns:p14="http://schemas.microsoft.com/office/powerpoint/2010/main" val="1718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45BAA-A4D1-6147-9C1A-ACDBAF0EDAE1}"/>
              </a:ext>
            </a:extLst>
          </p:cNvPr>
          <p:cNvPicPr>
            <a:picLocks noChangeAspect="1"/>
          </p:cNvPicPr>
          <p:nvPr/>
        </p:nvPicPr>
        <p:blipFill>
          <a:blip r:embed="rId2"/>
          <a:stretch>
            <a:fillRect/>
          </a:stretch>
        </p:blipFill>
        <p:spPr>
          <a:xfrm>
            <a:off x="1418693" y="1371778"/>
            <a:ext cx="9048237" cy="5046132"/>
          </a:xfrm>
          <a:prstGeom prst="rect">
            <a:avLst/>
          </a:prstGeom>
        </p:spPr>
      </p:pic>
      <p:sp>
        <p:nvSpPr>
          <p:cNvPr id="5" name="Content Placeholder 2">
            <a:extLst>
              <a:ext uri="{FF2B5EF4-FFF2-40B4-BE49-F238E27FC236}">
                <a16:creationId xmlns:a16="http://schemas.microsoft.com/office/drawing/2014/main" id="{A41BB5BF-11E6-C545-ACB4-B9C4292AC58E}"/>
              </a:ext>
            </a:extLst>
          </p:cNvPr>
          <p:cNvSpPr>
            <a:spLocks noGrp="1"/>
          </p:cNvSpPr>
          <p:nvPr>
            <p:ph idx="1"/>
          </p:nvPr>
        </p:nvSpPr>
        <p:spPr>
          <a:xfrm>
            <a:off x="1529981" y="1074598"/>
            <a:ext cx="8936949" cy="1708423"/>
          </a:xfrm>
          <a:solidFill>
            <a:schemeClr val="bg1"/>
          </a:solidFill>
        </p:spPr>
        <p:txBody>
          <a:bodyPr>
            <a:noAutofit/>
          </a:bodyPr>
          <a:lstStyle/>
          <a:p>
            <a:pPr marL="0" indent="0" algn="just">
              <a:buNone/>
            </a:pPr>
            <a:r>
              <a:rPr lang="en-US" sz="3200" dirty="0"/>
              <a:t>Papa always sat in the front pew for Mass, at the end beside the middle aisle, with Mama, </a:t>
            </a:r>
            <a:r>
              <a:rPr lang="en-US" sz="3200" dirty="0" err="1"/>
              <a:t>Jaja</a:t>
            </a:r>
            <a:r>
              <a:rPr lang="en-US" sz="3200" dirty="0"/>
              <a:t>, and me sitting next to him.  </a:t>
            </a:r>
          </a:p>
        </p:txBody>
      </p:sp>
    </p:spTree>
    <p:extLst>
      <p:ext uri="{BB962C8B-B14F-4D97-AF65-F5344CB8AC3E}">
        <p14:creationId xmlns:p14="http://schemas.microsoft.com/office/powerpoint/2010/main" val="170563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9ECEA4-FE91-9648-9436-151396177E39}"/>
              </a:ext>
            </a:extLst>
          </p:cNvPr>
          <p:cNvPicPr>
            <a:picLocks noChangeAspect="1"/>
          </p:cNvPicPr>
          <p:nvPr/>
        </p:nvPicPr>
        <p:blipFill>
          <a:blip r:embed="rId2"/>
          <a:stretch>
            <a:fillRect/>
          </a:stretch>
        </p:blipFill>
        <p:spPr>
          <a:xfrm>
            <a:off x="764620" y="606838"/>
            <a:ext cx="10246405" cy="5869874"/>
          </a:xfrm>
          <a:prstGeom prst="rect">
            <a:avLst/>
          </a:prstGeom>
        </p:spPr>
      </p:pic>
      <p:sp>
        <p:nvSpPr>
          <p:cNvPr id="5" name="Content Placeholder 2">
            <a:extLst>
              <a:ext uri="{FF2B5EF4-FFF2-40B4-BE49-F238E27FC236}">
                <a16:creationId xmlns:a16="http://schemas.microsoft.com/office/drawing/2014/main" id="{F726C0B9-04E8-8C4B-B54A-9E9EC19801D2}"/>
              </a:ext>
            </a:extLst>
          </p:cNvPr>
          <p:cNvSpPr>
            <a:spLocks noGrp="1"/>
          </p:cNvSpPr>
          <p:nvPr>
            <p:ph idx="1"/>
          </p:nvPr>
        </p:nvSpPr>
        <p:spPr>
          <a:xfrm>
            <a:off x="1474994" y="789718"/>
            <a:ext cx="8825659" cy="2037080"/>
          </a:xfrm>
          <a:solidFill>
            <a:schemeClr val="bg1"/>
          </a:solidFill>
        </p:spPr>
        <p:txBody>
          <a:bodyPr>
            <a:normAutofit/>
          </a:bodyPr>
          <a:lstStyle/>
          <a:p>
            <a:pPr marL="0" indent="0" algn="just">
              <a:buNone/>
            </a:pPr>
            <a:r>
              <a:rPr lang="en-US" sz="2800" dirty="0"/>
              <a:t>He was the first to receive communion.  Most people did not kneel to receive communion at the marble altar, with the blond life-size Virgin Mary mounted nearby, but Papa did.</a:t>
            </a:r>
          </a:p>
        </p:txBody>
      </p:sp>
    </p:spTree>
    <p:extLst>
      <p:ext uri="{BB962C8B-B14F-4D97-AF65-F5344CB8AC3E}">
        <p14:creationId xmlns:p14="http://schemas.microsoft.com/office/powerpoint/2010/main" val="280523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10A8-D510-254F-ABAD-22B4742A264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4CE52A9-FF8A-6E4F-9B07-8229B642A9DE}"/>
              </a:ext>
            </a:extLst>
          </p:cNvPr>
          <p:cNvSpPr>
            <a:spLocks noGrp="1"/>
          </p:cNvSpPr>
          <p:nvPr>
            <p:ph idx="1"/>
          </p:nvPr>
        </p:nvSpPr>
        <p:spPr/>
        <p:txBody>
          <a:bodyPr>
            <a:noAutofit/>
          </a:bodyPr>
          <a:lstStyle/>
          <a:p>
            <a:pPr marL="0" indent="0" algn="just">
              <a:buNone/>
            </a:pPr>
            <a:r>
              <a:rPr lang="en-US" sz="2800" dirty="0"/>
              <a:t>He would hold his eyes shut so hard that his face tightened into a grimace, and then he would stick his tongue out as far as it could go.  </a:t>
            </a:r>
          </a:p>
        </p:txBody>
      </p:sp>
      <p:sp>
        <p:nvSpPr>
          <p:cNvPr id="8" name="TextBox 7">
            <a:extLst>
              <a:ext uri="{FF2B5EF4-FFF2-40B4-BE49-F238E27FC236}">
                <a16:creationId xmlns:a16="http://schemas.microsoft.com/office/drawing/2014/main" id="{85776DA0-CD1C-264F-9B68-8EFABB45077A}"/>
              </a:ext>
            </a:extLst>
          </p:cNvPr>
          <p:cNvSpPr txBox="1"/>
          <p:nvPr/>
        </p:nvSpPr>
        <p:spPr>
          <a:xfrm>
            <a:off x="10265434" y="3485072"/>
            <a:ext cx="184731" cy="369332"/>
          </a:xfrm>
          <a:prstGeom prst="rect">
            <a:avLst/>
          </a:prstGeom>
          <a:noFill/>
        </p:spPr>
        <p:txBody>
          <a:bodyPr wrap="none" rtlCol="0">
            <a:spAutoFit/>
          </a:bodyPr>
          <a:lstStyle/>
          <a:p>
            <a:endParaRPr lang="en-US" dirty="0"/>
          </a:p>
        </p:txBody>
      </p:sp>
      <p:pic>
        <p:nvPicPr>
          <p:cNvPr id="9" name="Content Placeholder 3">
            <a:extLst>
              <a:ext uri="{FF2B5EF4-FFF2-40B4-BE49-F238E27FC236}">
                <a16:creationId xmlns:a16="http://schemas.microsoft.com/office/drawing/2014/main" id="{8B5B4CA2-2DD7-9D48-AFA6-B78245077E03}"/>
              </a:ext>
            </a:extLst>
          </p:cNvPr>
          <p:cNvPicPr>
            <a:picLocks noChangeAspect="1"/>
          </p:cNvPicPr>
          <p:nvPr/>
        </p:nvPicPr>
        <p:blipFill>
          <a:blip r:embed="rId2"/>
          <a:stretch>
            <a:fillRect/>
          </a:stretch>
        </p:blipFill>
        <p:spPr>
          <a:xfrm>
            <a:off x="1431696" y="2603500"/>
            <a:ext cx="8272921" cy="3416300"/>
          </a:xfrm>
          <a:prstGeom prst="rect">
            <a:avLst/>
          </a:prstGeom>
        </p:spPr>
      </p:pic>
    </p:spTree>
    <p:extLst>
      <p:ext uri="{BB962C8B-B14F-4D97-AF65-F5344CB8AC3E}">
        <p14:creationId xmlns:p14="http://schemas.microsoft.com/office/powerpoint/2010/main" val="115321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5E04-3BDC-E14B-BB17-C926DBF80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14DE9F-2581-A747-9CF7-119A0AD1CEE9}"/>
              </a:ext>
            </a:extLst>
          </p:cNvPr>
          <p:cNvSpPr>
            <a:spLocks noGrp="1"/>
          </p:cNvSpPr>
          <p:nvPr>
            <p:ph idx="1"/>
          </p:nvPr>
        </p:nvSpPr>
        <p:spPr>
          <a:xfrm>
            <a:off x="1154954" y="2146300"/>
            <a:ext cx="4605766" cy="3416300"/>
          </a:xfrm>
        </p:spPr>
        <p:txBody>
          <a:bodyPr>
            <a:normAutofit fontScale="92500" lnSpcReduction="10000"/>
          </a:bodyPr>
          <a:lstStyle/>
          <a:p>
            <a:pPr marL="0" indent="0" algn="just">
              <a:buNone/>
            </a:pPr>
            <a:r>
              <a:rPr lang="en-US" sz="2800" dirty="0"/>
              <a:t>Afterward, he sat back on his seat and watched the rest of the congregation troop to the altar, palms pressed together and extended, like a saucer held sideways, just as Father Benedict had taught them to do.</a:t>
            </a:r>
          </a:p>
        </p:txBody>
      </p:sp>
      <p:pic>
        <p:nvPicPr>
          <p:cNvPr id="4" name="Content Placeholder 3">
            <a:extLst>
              <a:ext uri="{FF2B5EF4-FFF2-40B4-BE49-F238E27FC236}">
                <a16:creationId xmlns:a16="http://schemas.microsoft.com/office/drawing/2014/main" id="{24BAB001-758F-EA43-805B-F5AEF1B10337}"/>
              </a:ext>
            </a:extLst>
          </p:cNvPr>
          <p:cNvPicPr>
            <a:picLocks noChangeAspect="1"/>
          </p:cNvPicPr>
          <p:nvPr/>
        </p:nvPicPr>
        <p:blipFill>
          <a:blip r:embed="rId2"/>
          <a:stretch>
            <a:fillRect/>
          </a:stretch>
        </p:blipFill>
        <p:spPr>
          <a:xfrm>
            <a:off x="6281056" y="2146300"/>
            <a:ext cx="5112161" cy="3416300"/>
          </a:xfrm>
          <a:prstGeom prst="rect">
            <a:avLst/>
          </a:prstGeom>
        </p:spPr>
      </p:pic>
    </p:spTree>
    <p:extLst>
      <p:ext uri="{BB962C8B-B14F-4D97-AF65-F5344CB8AC3E}">
        <p14:creationId xmlns:p14="http://schemas.microsoft.com/office/powerpoint/2010/main" val="376877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15B0-C2BF-E346-9B2F-C05410EAA9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5503DE-2F78-BE40-ADD0-3BA13CB39300}"/>
              </a:ext>
            </a:extLst>
          </p:cNvPr>
          <p:cNvSpPr>
            <a:spLocks noGrp="1"/>
          </p:cNvSpPr>
          <p:nvPr>
            <p:ph idx="1"/>
          </p:nvPr>
        </p:nvSpPr>
        <p:spPr>
          <a:xfrm>
            <a:off x="1537148" y="4963885"/>
            <a:ext cx="7662475" cy="1027974"/>
          </a:xfrm>
        </p:spPr>
        <p:txBody>
          <a:bodyPr>
            <a:noAutofit/>
          </a:bodyPr>
          <a:lstStyle/>
          <a:p>
            <a:pPr marL="0" indent="0" algn="just">
              <a:buNone/>
            </a:pPr>
            <a:r>
              <a:rPr lang="en-US" sz="2400" dirty="0"/>
              <a:t>Even though Father Benedict had been at St. Agnes for seven years, people still referred to him as “our new priest.”  Perhaps they would not have if he had not been white.   He still looked new.  </a:t>
            </a:r>
          </a:p>
        </p:txBody>
      </p:sp>
      <p:pic>
        <p:nvPicPr>
          <p:cNvPr id="4" name="Picture 3">
            <a:extLst>
              <a:ext uri="{FF2B5EF4-FFF2-40B4-BE49-F238E27FC236}">
                <a16:creationId xmlns:a16="http://schemas.microsoft.com/office/drawing/2014/main" id="{DF5F7FAE-82A0-2144-82C8-E5AFD26D9CF9}"/>
              </a:ext>
            </a:extLst>
          </p:cNvPr>
          <p:cNvPicPr>
            <a:picLocks noChangeAspect="1"/>
          </p:cNvPicPr>
          <p:nvPr/>
        </p:nvPicPr>
        <p:blipFill>
          <a:blip r:embed="rId2"/>
          <a:stretch>
            <a:fillRect/>
          </a:stretch>
        </p:blipFill>
        <p:spPr>
          <a:xfrm>
            <a:off x="2140857" y="819512"/>
            <a:ext cx="5940602" cy="4144373"/>
          </a:xfrm>
          <a:prstGeom prst="rect">
            <a:avLst/>
          </a:prstGeom>
        </p:spPr>
      </p:pic>
    </p:spTree>
    <p:extLst>
      <p:ext uri="{BB962C8B-B14F-4D97-AF65-F5344CB8AC3E}">
        <p14:creationId xmlns:p14="http://schemas.microsoft.com/office/powerpoint/2010/main" val="149703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1A5B-CF0B-6F42-A8FC-4DD309919E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A49344-6E5A-FA45-AEEE-CE49F3C05DF0}"/>
              </a:ext>
            </a:extLst>
          </p:cNvPr>
          <p:cNvSpPr>
            <a:spLocks noGrp="1"/>
          </p:cNvSpPr>
          <p:nvPr>
            <p:ph idx="1"/>
          </p:nvPr>
        </p:nvSpPr>
        <p:spPr>
          <a:xfrm>
            <a:off x="1745099" y="5653212"/>
            <a:ext cx="8171268" cy="825230"/>
          </a:xfrm>
        </p:spPr>
        <p:txBody>
          <a:bodyPr>
            <a:normAutofit fontScale="92500"/>
          </a:bodyPr>
          <a:lstStyle/>
          <a:p>
            <a:pPr marL="0" indent="0">
              <a:buNone/>
            </a:pPr>
            <a:r>
              <a:rPr lang="en-US" dirty="0"/>
              <a:t>The colors of his face, the colors of condensed milk and cut-open soursop, had not tanned at all in the fierce heat of seven Nigerian harmattans.</a:t>
            </a:r>
          </a:p>
        </p:txBody>
      </p:sp>
      <p:pic>
        <p:nvPicPr>
          <p:cNvPr id="5" name="Picture 4">
            <a:extLst>
              <a:ext uri="{FF2B5EF4-FFF2-40B4-BE49-F238E27FC236}">
                <a16:creationId xmlns:a16="http://schemas.microsoft.com/office/drawing/2014/main" id="{8E767133-E838-4445-B469-0DCE06A541B0}"/>
              </a:ext>
            </a:extLst>
          </p:cNvPr>
          <p:cNvPicPr>
            <a:picLocks noChangeAspect="1"/>
          </p:cNvPicPr>
          <p:nvPr/>
        </p:nvPicPr>
        <p:blipFill>
          <a:blip r:embed="rId2"/>
          <a:stretch>
            <a:fillRect/>
          </a:stretch>
        </p:blipFill>
        <p:spPr>
          <a:xfrm>
            <a:off x="8065155" y="741690"/>
            <a:ext cx="3238500" cy="3251200"/>
          </a:xfrm>
          <a:prstGeom prst="rect">
            <a:avLst/>
          </a:prstGeom>
        </p:spPr>
      </p:pic>
      <p:pic>
        <p:nvPicPr>
          <p:cNvPr id="7" name="Picture 6">
            <a:extLst>
              <a:ext uri="{FF2B5EF4-FFF2-40B4-BE49-F238E27FC236}">
                <a16:creationId xmlns:a16="http://schemas.microsoft.com/office/drawing/2014/main" id="{A76456B3-CC77-004A-B9C7-064A25331660}"/>
              </a:ext>
            </a:extLst>
          </p:cNvPr>
          <p:cNvPicPr>
            <a:picLocks noChangeAspect="1"/>
          </p:cNvPicPr>
          <p:nvPr/>
        </p:nvPicPr>
        <p:blipFill>
          <a:blip r:embed="rId3"/>
          <a:stretch>
            <a:fillRect/>
          </a:stretch>
        </p:blipFill>
        <p:spPr>
          <a:xfrm>
            <a:off x="1745099" y="629849"/>
            <a:ext cx="6320056" cy="4867720"/>
          </a:xfrm>
          <a:prstGeom prst="rect">
            <a:avLst/>
          </a:prstGeom>
        </p:spPr>
      </p:pic>
      <p:pic>
        <p:nvPicPr>
          <p:cNvPr id="8" name="Picture 7">
            <a:extLst>
              <a:ext uri="{FF2B5EF4-FFF2-40B4-BE49-F238E27FC236}">
                <a16:creationId xmlns:a16="http://schemas.microsoft.com/office/drawing/2014/main" id="{63EECE7D-FE96-0C46-B69D-D3B6D6F01E3D}"/>
              </a:ext>
            </a:extLst>
          </p:cNvPr>
          <p:cNvPicPr>
            <a:picLocks noChangeAspect="1"/>
          </p:cNvPicPr>
          <p:nvPr/>
        </p:nvPicPr>
        <p:blipFill>
          <a:blip r:embed="rId4"/>
          <a:stretch>
            <a:fillRect/>
          </a:stretch>
        </p:blipFill>
        <p:spPr>
          <a:xfrm>
            <a:off x="3421428" y="879971"/>
            <a:ext cx="2967399" cy="2974637"/>
          </a:xfrm>
          <a:prstGeom prst="rect">
            <a:avLst/>
          </a:prstGeom>
        </p:spPr>
      </p:pic>
      <p:pic>
        <p:nvPicPr>
          <p:cNvPr id="9" name="Picture 8">
            <a:extLst>
              <a:ext uri="{FF2B5EF4-FFF2-40B4-BE49-F238E27FC236}">
                <a16:creationId xmlns:a16="http://schemas.microsoft.com/office/drawing/2014/main" id="{99F1A29C-D0F7-054A-B90E-936D71E197CD}"/>
              </a:ext>
            </a:extLst>
          </p:cNvPr>
          <p:cNvPicPr>
            <a:picLocks noChangeAspect="1"/>
          </p:cNvPicPr>
          <p:nvPr/>
        </p:nvPicPr>
        <p:blipFill>
          <a:blip r:embed="rId5"/>
          <a:stretch>
            <a:fillRect/>
          </a:stretch>
        </p:blipFill>
        <p:spPr>
          <a:xfrm>
            <a:off x="864141" y="3948305"/>
            <a:ext cx="6038644" cy="2524351"/>
          </a:xfrm>
          <a:prstGeom prst="rect">
            <a:avLst/>
          </a:prstGeom>
        </p:spPr>
      </p:pic>
      <p:pic>
        <p:nvPicPr>
          <p:cNvPr id="10" name="Picture 9">
            <a:extLst>
              <a:ext uri="{FF2B5EF4-FFF2-40B4-BE49-F238E27FC236}">
                <a16:creationId xmlns:a16="http://schemas.microsoft.com/office/drawing/2014/main" id="{F0F0C37A-F062-0446-8148-9D5189D58347}"/>
              </a:ext>
            </a:extLst>
          </p:cNvPr>
          <p:cNvPicPr>
            <a:picLocks noChangeAspect="1"/>
          </p:cNvPicPr>
          <p:nvPr/>
        </p:nvPicPr>
        <p:blipFill>
          <a:blip r:embed="rId5"/>
          <a:stretch>
            <a:fillRect/>
          </a:stretch>
        </p:blipFill>
        <p:spPr>
          <a:xfrm>
            <a:off x="1269504" y="962937"/>
            <a:ext cx="5326483" cy="2226645"/>
          </a:xfrm>
          <a:prstGeom prst="rect">
            <a:avLst/>
          </a:prstGeom>
        </p:spPr>
      </p:pic>
      <p:pic>
        <p:nvPicPr>
          <p:cNvPr id="11" name="Picture 10">
            <a:extLst>
              <a:ext uri="{FF2B5EF4-FFF2-40B4-BE49-F238E27FC236}">
                <a16:creationId xmlns:a16="http://schemas.microsoft.com/office/drawing/2014/main" id="{EC3798AE-8422-0342-9A4A-4282F5D979C4}"/>
              </a:ext>
            </a:extLst>
          </p:cNvPr>
          <p:cNvPicPr>
            <a:picLocks noChangeAspect="1"/>
          </p:cNvPicPr>
          <p:nvPr/>
        </p:nvPicPr>
        <p:blipFill>
          <a:blip r:embed="rId5"/>
          <a:stretch>
            <a:fillRect/>
          </a:stretch>
        </p:blipFill>
        <p:spPr>
          <a:xfrm>
            <a:off x="7738680" y="151663"/>
            <a:ext cx="4355373" cy="1820689"/>
          </a:xfrm>
          <a:prstGeom prst="rect">
            <a:avLst/>
          </a:prstGeom>
        </p:spPr>
      </p:pic>
      <p:pic>
        <p:nvPicPr>
          <p:cNvPr id="12" name="Picture 11">
            <a:extLst>
              <a:ext uri="{FF2B5EF4-FFF2-40B4-BE49-F238E27FC236}">
                <a16:creationId xmlns:a16="http://schemas.microsoft.com/office/drawing/2014/main" id="{CF05E43E-5133-0646-9080-2C14401C332F}"/>
              </a:ext>
            </a:extLst>
          </p:cNvPr>
          <p:cNvPicPr>
            <a:picLocks noChangeAspect="1"/>
          </p:cNvPicPr>
          <p:nvPr/>
        </p:nvPicPr>
        <p:blipFill>
          <a:blip r:embed="rId5"/>
          <a:stretch>
            <a:fillRect/>
          </a:stretch>
        </p:blipFill>
        <p:spPr>
          <a:xfrm>
            <a:off x="7488296" y="4782649"/>
            <a:ext cx="4530257" cy="1893796"/>
          </a:xfrm>
          <a:prstGeom prst="rect">
            <a:avLst/>
          </a:prstGeom>
        </p:spPr>
      </p:pic>
      <p:pic>
        <p:nvPicPr>
          <p:cNvPr id="13" name="Picture 12">
            <a:extLst>
              <a:ext uri="{FF2B5EF4-FFF2-40B4-BE49-F238E27FC236}">
                <a16:creationId xmlns:a16="http://schemas.microsoft.com/office/drawing/2014/main" id="{1BBBE914-5678-B541-BCAF-9591BEDC3937}"/>
              </a:ext>
            </a:extLst>
          </p:cNvPr>
          <p:cNvPicPr>
            <a:picLocks noChangeAspect="1"/>
          </p:cNvPicPr>
          <p:nvPr/>
        </p:nvPicPr>
        <p:blipFill>
          <a:blip r:embed="rId5"/>
          <a:stretch>
            <a:fillRect/>
          </a:stretch>
        </p:blipFill>
        <p:spPr>
          <a:xfrm>
            <a:off x="3556687" y="2941367"/>
            <a:ext cx="8083822" cy="3379302"/>
          </a:xfrm>
          <a:prstGeom prst="rect">
            <a:avLst/>
          </a:prstGeom>
        </p:spPr>
      </p:pic>
      <p:pic>
        <p:nvPicPr>
          <p:cNvPr id="14" name="Picture 13">
            <a:extLst>
              <a:ext uri="{FF2B5EF4-FFF2-40B4-BE49-F238E27FC236}">
                <a16:creationId xmlns:a16="http://schemas.microsoft.com/office/drawing/2014/main" id="{00C1C731-11B2-4444-8BD9-5567FCCE75DF}"/>
              </a:ext>
            </a:extLst>
          </p:cNvPr>
          <p:cNvPicPr>
            <a:picLocks noChangeAspect="1"/>
          </p:cNvPicPr>
          <p:nvPr/>
        </p:nvPicPr>
        <p:blipFill>
          <a:blip r:embed="rId5"/>
          <a:stretch>
            <a:fillRect/>
          </a:stretch>
        </p:blipFill>
        <p:spPr>
          <a:xfrm>
            <a:off x="3643221" y="94730"/>
            <a:ext cx="4153778" cy="1736415"/>
          </a:xfrm>
          <a:prstGeom prst="rect">
            <a:avLst/>
          </a:prstGeom>
        </p:spPr>
      </p:pic>
      <p:pic>
        <p:nvPicPr>
          <p:cNvPr id="15" name="Picture 14">
            <a:extLst>
              <a:ext uri="{FF2B5EF4-FFF2-40B4-BE49-F238E27FC236}">
                <a16:creationId xmlns:a16="http://schemas.microsoft.com/office/drawing/2014/main" id="{D15003A2-80D3-154C-81F3-84BBBEDE80BE}"/>
              </a:ext>
            </a:extLst>
          </p:cNvPr>
          <p:cNvPicPr>
            <a:picLocks noChangeAspect="1"/>
          </p:cNvPicPr>
          <p:nvPr/>
        </p:nvPicPr>
        <p:blipFill>
          <a:blip r:embed="rId5"/>
          <a:stretch>
            <a:fillRect/>
          </a:stretch>
        </p:blipFill>
        <p:spPr>
          <a:xfrm>
            <a:off x="7868637" y="1767931"/>
            <a:ext cx="4153778" cy="1736415"/>
          </a:xfrm>
          <a:prstGeom prst="rect">
            <a:avLst/>
          </a:prstGeom>
        </p:spPr>
      </p:pic>
    </p:spTree>
    <p:extLst>
      <p:ext uri="{BB962C8B-B14F-4D97-AF65-F5344CB8AC3E}">
        <p14:creationId xmlns:p14="http://schemas.microsoft.com/office/powerpoint/2010/main" val="30212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E7CB-29CB-D841-9497-84188A5EA1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E218CD-9412-9A40-B38E-DF6281686A06}"/>
              </a:ext>
            </a:extLst>
          </p:cNvPr>
          <p:cNvSpPr>
            <a:spLocks noGrp="1"/>
          </p:cNvSpPr>
          <p:nvPr>
            <p:ph idx="1"/>
          </p:nvPr>
        </p:nvSpPr>
        <p:spPr>
          <a:xfrm>
            <a:off x="1563515" y="5599619"/>
            <a:ext cx="8825659" cy="937368"/>
          </a:xfrm>
        </p:spPr>
        <p:txBody>
          <a:bodyPr/>
          <a:lstStyle/>
          <a:p>
            <a:pPr marL="0" indent="0">
              <a:buNone/>
            </a:pPr>
            <a:r>
              <a:rPr lang="en-US" dirty="0"/>
              <a:t>And his British nose was still as pinched and narrow as it always was, the same nose that had me worried that he did not get enough air when he first came to Enugu.</a:t>
            </a:r>
          </a:p>
        </p:txBody>
      </p:sp>
      <p:pic>
        <p:nvPicPr>
          <p:cNvPr id="4" name="Picture 3">
            <a:extLst>
              <a:ext uri="{FF2B5EF4-FFF2-40B4-BE49-F238E27FC236}">
                <a16:creationId xmlns:a16="http://schemas.microsoft.com/office/drawing/2014/main" id="{BE876128-CB44-0142-B0DD-B450A6FC40F2}"/>
              </a:ext>
            </a:extLst>
          </p:cNvPr>
          <p:cNvPicPr>
            <a:picLocks noChangeAspect="1"/>
          </p:cNvPicPr>
          <p:nvPr/>
        </p:nvPicPr>
        <p:blipFill>
          <a:blip r:embed="rId2"/>
          <a:stretch>
            <a:fillRect/>
          </a:stretch>
        </p:blipFill>
        <p:spPr>
          <a:xfrm>
            <a:off x="688367" y="973668"/>
            <a:ext cx="10809217" cy="4337634"/>
          </a:xfrm>
          <a:prstGeom prst="rect">
            <a:avLst/>
          </a:prstGeom>
        </p:spPr>
      </p:pic>
    </p:spTree>
    <p:extLst>
      <p:ext uri="{BB962C8B-B14F-4D97-AF65-F5344CB8AC3E}">
        <p14:creationId xmlns:p14="http://schemas.microsoft.com/office/powerpoint/2010/main" val="1936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2DD2-D279-2649-9FA4-4A83EB0CB0BE}"/>
              </a:ext>
            </a:extLst>
          </p:cNvPr>
          <p:cNvSpPr>
            <a:spLocks noGrp="1"/>
          </p:cNvSpPr>
          <p:nvPr>
            <p:ph type="title"/>
          </p:nvPr>
        </p:nvSpPr>
        <p:spPr/>
        <p:txBody>
          <a:bodyPr/>
          <a:lstStyle/>
          <a:p>
            <a:r>
              <a:rPr lang="en-US" dirty="0"/>
              <a:t>Palm Sunday</a:t>
            </a:r>
          </a:p>
        </p:txBody>
      </p:sp>
      <p:pic>
        <p:nvPicPr>
          <p:cNvPr id="4" name="Picture 3">
            <a:extLst>
              <a:ext uri="{FF2B5EF4-FFF2-40B4-BE49-F238E27FC236}">
                <a16:creationId xmlns:a16="http://schemas.microsoft.com/office/drawing/2014/main" id="{B05DFE5B-50DE-674C-B962-298897038DD8}"/>
              </a:ext>
            </a:extLst>
          </p:cNvPr>
          <p:cNvPicPr>
            <a:picLocks noChangeAspect="1"/>
          </p:cNvPicPr>
          <p:nvPr/>
        </p:nvPicPr>
        <p:blipFill>
          <a:blip r:embed="rId2"/>
          <a:stretch>
            <a:fillRect/>
          </a:stretch>
        </p:blipFill>
        <p:spPr>
          <a:xfrm>
            <a:off x="5124669" y="1680632"/>
            <a:ext cx="6160285" cy="3488559"/>
          </a:xfrm>
          <a:prstGeom prst="rect">
            <a:avLst/>
          </a:prstGeom>
        </p:spPr>
      </p:pic>
      <p:sp>
        <p:nvSpPr>
          <p:cNvPr id="5" name="TextBox 4">
            <a:extLst>
              <a:ext uri="{FF2B5EF4-FFF2-40B4-BE49-F238E27FC236}">
                <a16:creationId xmlns:a16="http://schemas.microsoft.com/office/drawing/2014/main" id="{096C4CE8-CFA6-CD4D-B4B6-1582DEC889C4}"/>
              </a:ext>
            </a:extLst>
          </p:cNvPr>
          <p:cNvSpPr txBox="1"/>
          <p:nvPr/>
        </p:nvSpPr>
        <p:spPr>
          <a:xfrm>
            <a:off x="316186" y="2387596"/>
            <a:ext cx="4808483" cy="2677656"/>
          </a:xfrm>
          <a:prstGeom prst="rect">
            <a:avLst/>
          </a:prstGeom>
          <a:noFill/>
        </p:spPr>
        <p:txBody>
          <a:bodyPr wrap="square" rtlCol="0">
            <a:spAutoFit/>
          </a:bodyPr>
          <a:lstStyle/>
          <a:p>
            <a:r>
              <a:rPr lang="en-US" sz="2400" dirty="0"/>
              <a:t>The Sunday before Easter, when the triumphal entry of Jesus into Jerusalem is celebrated in many Christian churches by processions in which palm fronds are carried.</a:t>
            </a:r>
          </a:p>
          <a:p>
            <a:pPr algn="just"/>
            <a:endParaRPr lang="en-US" sz="2400" dirty="0"/>
          </a:p>
        </p:txBody>
      </p:sp>
    </p:spTree>
    <p:extLst>
      <p:ext uri="{BB962C8B-B14F-4D97-AF65-F5344CB8AC3E}">
        <p14:creationId xmlns:p14="http://schemas.microsoft.com/office/powerpoint/2010/main" val="398935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D4FE-9A6E-3E46-BF6D-6F42347A5E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D12160-24CD-B740-9234-6C5AC11A745F}"/>
              </a:ext>
            </a:extLst>
          </p:cNvPr>
          <p:cNvSpPr>
            <a:spLocks noGrp="1"/>
          </p:cNvSpPr>
          <p:nvPr>
            <p:ph idx="1"/>
          </p:nvPr>
        </p:nvSpPr>
        <p:spPr>
          <a:xfrm>
            <a:off x="1154954" y="5233480"/>
            <a:ext cx="9876212" cy="786319"/>
          </a:xfrm>
        </p:spPr>
        <p:txBody>
          <a:bodyPr>
            <a:noAutofit/>
          </a:bodyPr>
          <a:lstStyle/>
          <a:p>
            <a:pPr marL="0" indent="0">
              <a:buNone/>
            </a:pPr>
            <a:r>
              <a:rPr lang="en-US" sz="2200" dirty="0"/>
              <a:t>Father Benedict had changed things in the parish, such as insisting the the Credo and </a:t>
            </a:r>
            <a:r>
              <a:rPr lang="en-US" sz="2200" dirty="0" err="1"/>
              <a:t>kyrie</a:t>
            </a:r>
            <a:r>
              <a:rPr lang="en-US" sz="2200" dirty="0"/>
              <a:t> be recited only in Latin; Igbo was not acceptable.</a:t>
            </a:r>
          </a:p>
        </p:txBody>
      </p:sp>
      <p:pic>
        <p:nvPicPr>
          <p:cNvPr id="4" name="Picture 3">
            <a:extLst>
              <a:ext uri="{FF2B5EF4-FFF2-40B4-BE49-F238E27FC236}">
                <a16:creationId xmlns:a16="http://schemas.microsoft.com/office/drawing/2014/main" id="{3E148163-DE5C-5241-B089-24936DFA162C}"/>
              </a:ext>
            </a:extLst>
          </p:cNvPr>
          <p:cNvPicPr>
            <a:picLocks noChangeAspect="1"/>
          </p:cNvPicPr>
          <p:nvPr/>
        </p:nvPicPr>
        <p:blipFill>
          <a:blip r:embed="rId3"/>
          <a:stretch>
            <a:fillRect/>
          </a:stretch>
        </p:blipFill>
        <p:spPr>
          <a:xfrm>
            <a:off x="1010190" y="2627546"/>
            <a:ext cx="7034130" cy="902240"/>
          </a:xfrm>
          <a:prstGeom prst="rect">
            <a:avLst/>
          </a:prstGeom>
        </p:spPr>
      </p:pic>
      <p:sp>
        <p:nvSpPr>
          <p:cNvPr id="5" name="TextBox 4">
            <a:extLst>
              <a:ext uri="{FF2B5EF4-FFF2-40B4-BE49-F238E27FC236}">
                <a16:creationId xmlns:a16="http://schemas.microsoft.com/office/drawing/2014/main" id="{10F85A8B-AC59-3B4F-A446-A3B6C75DC063}"/>
              </a:ext>
            </a:extLst>
          </p:cNvPr>
          <p:cNvSpPr txBox="1"/>
          <p:nvPr/>
        </p:nvSpPr>
        <p:spPr>
          <a:xfrm>
            <a:off x="6303523" y="3988340"/>
            <a:ext cx="5202436" cy="630942"/>
          </a:xfrm>
          <a:prstGeom prst="rect">
            <a:avLst/>
          </a:prstGeom>
          <a:solidFill>
            <a:schemeClr val="accent1"/>
          </a:solidFill>
        </p:spPr>
        <p:txBody>
          <a:bodyPr wrap="square" rtlCol="0">
            <a:spAutoFit/>
          </a:bodyPr>
          <a:lstStyle/>
          <a:p>
            <a:r>
              <a:rPr lang="en-US" sz="3500" dirty="0" err="1">
                <a:solidFill>
                  <a:schemeClr val="bg1"/>
                </a:solidFill>
                <a:latin typeface="Arial" panose="020B0604020202020204" pitchFamily="34" charset="0"/>
                <a:cs typeface="Arial" panose="020B0604020202020204" pitchFamily="34" charset="0"/>
              </a:rPr>
              <a:t>Ekwere</a:t>
            </a:r>
            <a:r>
              <a:rPr lang="en-US" sz="3500" dirty="0">
                <a:solidFill>
                  <a:schemeClr val="bg1"/>
                </a:solidFill>
                <a:latin typeface="Arial" panose="020B0604020202020204" pitchFamily="34" charset="0"/>
                <a:cs typeface="Arial" panose="020B0604020202020204" pitchFamily="34" charset="0"/>
              </a:rPr>
              <a:t> m </a:t>
            </a:r>
            <a:r>
              <a:rPr lang="en-US" sz="3500" dirty="0" err="1">
                <a:solidFill>
                  <a:schemeClr val="bg1"/>
                </a:solidFill>
                <a:latin typeface="Arial" panose="020B0604020202020204" pitchFamily="34" charset="0"/>
                <a:cs typeface="Arial" panose="020B0604020202020204" pitchFamily="34" charset="0"/>
              </a:rPr>
              <a:t>na</a:t>
            </a:r>
            <a:r>
              <a:rPr lang="en-US" sz="3500" dirty="0">
                <a:solidFill>
                  <a:schemeClr val="bg1"/>
                </a:solidFill>
                <a:latin typeface="Arial" panose="020B0604020202020204" pitchFamily="34" charset="0"/>
                <a:cs typeface="Arial" panose="020B0604020202020204" pitchFamily="34" charset="0"/>
              </a:rPr>
              <a:t> </a:t>
            </a:r>
            <a:r>
              <a:rPr lang="en-US" sz="3500" dirty="0" err="1">
                <a:solidFill>
                  <a:schemeClr val="bg1"/>
                </a:solidFill>
                <a:latin typeface="Arial" panose="020B0604020202020204" pitchFamily="34" charset="0"/>
                <a:cs typeface="Arial" panose="020B0604020202020204" pitchFamily="34" charset="0"/>
              </a:rPr>
              <a:t>mmụọ</a:t>
            </a:r>
            <a:r>
              <a:rPr lang="en-US" sz="3500" dirty="0">
                <a:solidFill>
                  <a:schemeClr val="bg1"/>
                </a:solidFill>
                <a:latin typeface="Arial" panose="020B0604020202020204" pitchFamily="34" charset="0"/>
                <a:cs typeface="Arial" panose="020B0604020202020204" pitchFamily="34" charset="0"/>
              </a:rPr>
              <a:t> </a:t>
            </a:r>
            <a:r>
              <a:rPr lang="en-US" sz="3500" dirty="0" err="1">
                <a:solidFill>
                  <a:schemeClr val="bg1"/>
                </a:solidFill>
                <a:latin typeface="Arial" panose="020B0604020202020204" pitchFamily="34" charset="0"/>
                <a:cs typeface="Arial" panose="020B0604020202020204" pitchFamily="34" charset="0"/>
              </a:rPr>
              <a:t>nsọ</a:t>
            </a:r>
            <a:endParaRPr lang="en-US" sz="3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70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3F0D-4F53-CF43-B1ED-C213EE3F32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DB1263-2FAE-3A4F-9BF5-BBF2634DD83C}"/>
              </a:ext>
            </a:extLst>
          </p:cNvPr>
          <p:cNvSpPr>
            <a:spLocks noGrp="1"/>
          </p:cNvSpPr>
          <p:nvPr>
            <p:ph idx="1"/>
          </p:nvPr>
        </p:nvSpPr>
        <p:spPr/>
        <p:txBody>
          <a:bodyPr>
            <a:normAutofit/>
          </a:bodyPr>
          <a:lstStyle/>
          <a:p>
            <a:r>
              <a:rPr lang="en-US" sz="2200" dirty="0"/>
              <a:t>Things started to fall apart at home</a:t>
            </a:r>
          </a:p>
        </p:txBody>
      </p:sp>
      <p:pic>
        <p:nvPicPr>
          <p:cNvPr id="4" name="Picture 3">
            <a:extLst>
              <a:ext uri="{FF2B5EF4-FFF2-40B4-BE49-F238E27FC236}">
                <a16:creationId xmlns:a16="http://schemas.microsoft.com/office/drawing/2014/main" id="{30D945A4-EEF6-C840-BCFE-7D1F42BE9621}"/>
              </a:ext>
            </a:extLst>
          </p:cNvPr>
          <p:cNvPicPr>
            <a:picLocks noChangeAspect="1"/>
          </p:cNvPicPr>
          <p:nvPr/>
        </p:nvPicPr>
        <p:blipFill>
          <a:blip r:embed="rId2"/>
          <a:stretch>
            <a:fillRect/>
          </a:stretch>
        </p:blipFill>
        <p:spPr>
          <a:xfrm>
            <a:off x="6500067" y="1140810"/>
            <a:ext cx="3416300" cy="5207000"/>
          </a:xfrm>
          <a:prstGeom prst="rect">
            <a:avLst/>
          </a:prstGeom>
        </p:spPr>
      </p:pic>
      <p:sp>
        <p:nvSpPr>
          <p:cNvPr id="5" name="TextBox 4">
            <a:extLst>
              <a:ext uri="{FF2B5EF4-FFF2-40B4-BE49-F238E27FC236}">
                <a16:creationId xmlns:a16="http://schemas.microsoft.com/office/drawing/2014/main" id="{2E4B42B6-A5B7-204F-886D-A02B3A763536}"/>
              </a:ext>
            </a:extLst>
          </p:cNvPr>
          <p:cNvSpPr txBox="1"/>
          <p:nvPr/>
        </p:nvSpPr>
        <p:spPr>
          <a:xfrm>
            <a:off x="835572" y="3626071"/>
            <a:ext cx="9427780" cy="2677656"/>
          </a:xfrm>
          <a:prstGeom prst="rect">
            <a:avLst/>
          </a:prstGeom>
          <a:noFill/>
        </p:spPr>
        <p:txBody>
          <a:bodyPr wrap="square" rtlCol="0">
            <a:spAutoFit/>
          </a:bodyPr>
          <a:lstStyle/>
          <a:p>
            <a:pPr algn="just"/>
            <a:r>
              <a:rPr lang="en-US" sz="2400" b="1" dirty="0"/>
              <a:t>Things Fall Apart </a:t>
            </a:r>
            <a:r>
              <a:rPr lang="en-US" sz="2400" dirty="0"/>
              <a:t>is acclaimed as the finest novel written about life in Nigeria at the end of the nineteenth century. Published in 1958, it is unquestionably the world’s most widely read African novel, having sold more than eight million copies in English and been translated into fifty languages. But it offers far more than access to pre-colonial Nigeria and the cataclysmic changes brought about by the British.</a:t>
            </a:r>
          </a:p>
        </p:txBody>
      </p:sp>
    </p:spTree>
    <p:extLst>
      <p:ext uri="{BB962C8B-B14F-4D97-AF65-F5344CB8AC3E}">
        <p14:creationId xmlns:p14="http://schemas.microsoft.com/office/powerpoint/2010/main" val="36994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4"/>
                                        </p:tgtEl>
                                        <p:attrNameLst>
                                          <p:attrName>ppt_y</p:attrName>
                                        </p:attrNameLst>
                                      </p:cBhvr>
                                      <p:tavLst>
                                        <p:tav tm="0">
                                          <p:val>
                                            <p:strVal val="#ppt_y"/>
                                          </p:val>
                                        </p:tav>
                                        <p:tav tm="100000">
                                          <p:val>
                                            <p:strVal val="#ppt_y+#ppt_h*1.125000"/>
                                          </p:val>
                                        </p:tav>
                                      </p:tavLst>
                                    </p:anim>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0" nodeType="clickEffect">
                                  <p:stCondLst>
                                    <p:cond delay="0"/>
                                  </p:stCondLst>
                                  <p:childTnLst>
                                    <p:animEffect transition="out" filter="wipe(down)">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3E6B-BFF6-9F42-8862-88AF21A5A1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5D5929-65EB-B14F-8C66-D5CDF25A8131}"/>
              </a:ext>
            </a:extLst>
          </p:cNvPr>
          <p:cNvSpPr>
            <a:spLocks noGrp="1"/>
          </p:cNvSpPr>
          <p:nvPr>
            <p:ph idx="1"/>
          </p:nvPr>
        </p:nvSpPr>
        <p:spPr/>
        <p:txBody>
          <a:bodyPr>
            <a:normAutofit/>
          </a:bodyPr>
          <a:lstStyle/>
          <a:p>
            <a:r>
              <a:rPr lang="en-US" sz="2200" dirty="0"/>
              <a:t>when my brother, </a:t>
            </a:r>
            <a:r>
              <a:rPr lang="en-US" sz="2200" dirty="0" err="1"/>
              <a:t>Jaja</a:t>
            </a:r>
            <a:r>
              <a:rPr lang="en-US" sz="2200" dirty="0"/>
              <a:t>, did not go to communion</a:t>
            </a:r>
          </a:p>
        </p:txBody>
      </p:sp>
      <p:pic>
        <p:nvPicPr>
          <p:cNvPr id="4" name="Picture 3">
            <a:extLst>
              <a:ext uri="{FF2B5EF4-FFF2-40B4-BE49-F238E27FC236}">
                <a16:creationId xmlns:a16="http://schemas.microsoft.com/office/drawing/2014/main" id="{70980D7A-0BE6-7D4B-9942-05A97838A128}"/>
              </a:ext>
            </a:extLst>
          </p:cNvPr>
          <p:cNvPicPr>
            <a:picLocks noChangeAspect="1"/>
          </p:cNvPicPr>
          <p:nvPr/>
        </p:nvPicPr>
        <p:blipFill>
          <a:blip r:embed="rId2"/>
          <a:stretch>
            <a:fillRect/>
          </a:stretch>
        </p:blipFill>
        <p:spPr>
          <a:xfrm>
            <a:off x="3868615" y="3330130"/>
            <a:ext cx="5289062" cy="2907523"/>
          </a:xfrm>
          <a:prstGeom prst="rect">
            <a:avLst/>
          </a:prstGeom>
        </p:spPr>
      </p:pic>
      <p:grpSp>
        <p:nvGrpSpPr>
          <p:cNvPr id="11" name="Group 10">
            <a:extLst>
              <a:ext uri="{FF2B5EF4-FFF2-40B4-BE49-F238E27FC236}">
                <a16:creationId xmlns:a16="http://schemas.microsoft.com/office/drawing/2014/main" id="{8A094DF8-0B69-734A-965A-02E7F50B9876}"/>
              </a:ext>
            </a:extLst>
          </p:cNvPr>
          <p:cNvGrpSpPr/>
          <p:nvPr/>
        </p:nvGrpSpPr>
        <p:grpSpPr>
          <a:xfrm>
            <a:off x="3552092" y="3000132"/>
            <a:ext cx="6611816" cy="3307759"/>
            <a:chOff x="3552092" y="3000132"/>
            <a:chExt cx="6611816" cy="3307759"/>
          </a:xfrm>
        </p:grpSpPr>
        <p:cxnSp>
          <p:nvCxnSpPr>
            <p:cNvPr id="6" name="Straight Connector 5">
              <a:extLst>
                <a:ext uri="{FF2B5EF4-FFF2-40B4-BE49-F238E27FC236}">
                  <a16:creationId xmlns:a16="http://schemas.microsoft.com/office/drawing/2014/main" id="{52A39E67-3A2A-334B-B08F-C3E854C35091}"/>
                </a:ext>
              </a:extLst>
            </p:cNvPr>
            <p:cNvCxnSpPr/>
            <p:nvPr/>
          </p:nvCxnSpPr>
          <p:spPr>
            <a:xfrm>
              <a:off x="3669323" y="3259891"/>
              <a:ext cx="6377354" cy="304800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796A35-060C-0547-AB17-E4D8FAA36EDF}"/>
                </a:ext>
              </a:extLst>
            </p:cNvPr>
            <p:cNvCxnSpPr>
              <a:cxnSpLocks/>
            </p:cNvCxnSpPr>
            <p:nvPr/>
          </p:nvCxnSpPr>
          <p:spPr>
            <a:xfrm flipV="1">
              <a:off x="3552092" y="3000132"/>
              <a:ext cx="6611816" cy="3161321"/>
            </a:xfrm>
            <a:prstGeom prst="line">
              <a:avLst/>
            </a:prstGeom>
            <a:ln w="698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165100-C7F3-864F-8531-732F3A06CE8D}"/>
              </a:ext>
            </a:extLst>
          </p:cNvPr>
          <p:cNvPicPr>
            <a:picLocks noChangeAspect="1"/>
          </p:cNvPicPr>
          <p:nvPr/>
        </p:nvPicPr>
        <p:blipFill>
          <a:blip r:embed="rId2"/>
          <a:stretch>
            <a:fillRect/>
          </a:stretch>
        </p:blipFill>
        <p:spPr>
          <a:xfrm>
            <a:off x="8276491" y="1977104"/>
            <a:ext cx="2836986" cy="4433465"/>
          </a:xfrm>
          <a:prstGeom prst="rect">
            <a:avLst/>
          </a:prstGeom>
        </p:spPr>
      </p:pic>
      <p:sp>
        <p:nvSpPr>
          <p:cNvPr id="2" name="Title 1">
            <a:extLst>
              <a:ext uri="{FF2B5EF4-FFF2-40B4-BE49-F238E27FC236}">
                <a16:creationId xmlns:a16="http://schemas.microsoft.com/office/drawing/2014/main" id="{D0730E3F-A25D-4542-83CD-9739E28F6E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E8EC80-C287-CB4D-97D1-1A07A3468F63}"/>
              </a:ext>
            </a:extLst>
          </p:cNvPr>
          <p:cNvSpPr>
            <a:spLocks noGrp="1"/>
          </p:cNvSpPr>
          <p:nvPr>
            <p:ph idx="1"/>
          </p:nvPr>
        </p:nvSpPr>
        <p:spPr/>
        <p:txBody>
          <a:bodyPr/>
          <a:lstStyle/>
          <a:p>
            <a:r>
              <a:rPr lang="en-US" sz="2200" dirty="0"/>
              <a:t>And Papa flung his heavy missal across the room</a:t>
            </a:r>
          </a:p>
          <a:p>
            <a:endParaRPr lang="en-US" dirty="0"/>
          </a:p>
        </p:txBody>
      </p:sp>
      <p:pic>
        <p:nvPicPr>
          <p:cNvPr id="5" name="Picture 4">
            <a:extLst>
              <a:ext uri="{FF2B5EF4-FFF2-40B4-BE49-F238E27FC236}">
                <a16:creationId xmlns:a16="http://schemas.microsoft.com/office/drawing/2014/main" id="{1135E804-B0EC-7B47-8F72-14873DEDF7D6}"/>
              </a:ext>
            </a:extLst>
          </p:cNvPr>
          <p:cNvPicPr>
            <a:picLocks noChangeAspect="1"/>
          </p:cNvPicPr>
          <p:nvPr/>
        </p:nvPicPr>
        <p:blipFill>
          <a:blip r:embed="rId3"/>
          <a:stretch>
            <a:fillRect/>
          </a:stretch>
        </p:blipFill>
        <p:spPr>
          <a:xfrm rot="2034118">
            <a:off x="7473603" y="467887"/>
            <a:ext cx="2517669" cy="2529832"/>
          </a:xfrm>
          <a:prstGeom prst="rect">
            <a:avLst/>
          </a:prstGeom>
        </p:spPr>
      </p:pic>
    </p:spTree>
    <p:extLst>
      <p:ext uri="{BB962C8B-B14F-4D97-AF65-F5344CB8AC3E}">
        <p14:creationId xmlns:p14="http://schemas.microsoft.com/office/powerpoint/2010/main" val="8668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3B53-FC1F-314C-BE03-00EE4A7A47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405276-5C1E-5240-9F09-6310151B8E11}"/>
              </a:ext>
            </a:extLst>
          </p:cNvPr>
          <p:cNvSpPr>
            <a:spLocks noGrp="1"/>
          </p:cNvSpPr>
          <p:nvPr>
            <p:ph idx="1"/>
          </p:nvPr>
        </p:nvSpPr>
        <p:spPr/>
        <p:txBody>
          <a:bodyPr>
            <a:normAutofit/>
          </a:bodyPr>
          <a:lstStyle/>
          <a:p>
            <a:r>
              <a:rPr lang="en-US" sz="2200" dirty="0"/>
              <a:t>And broke the figurines on the etagere.</a:t>
            </a:r>
          </a:p>
        </p:txBody>
      </p:sp>
      <p:pic>
        <p:nvPicPr>
          <p:cNvPr id="4" name="Picture 3">
            <a:extLst>
              <a:ext uri="{FF2B5EF4-FFF2-40B4-BE49-F238E27FC236}">
                <a16:creationId xmlns:a16="http://schemas.microsoft.com/office/drawing/2014/main" id="{E32B5FE6-036C-9644-9617-30272610A087}"/>
              </a:ext>
            </a:extLst>
          </p:cNvPr>
          <p:cNvPicPr>
            <a:picLocks noChangeAspect="1"/>
          </p:cNvPicPr>
          <p:nvPr/>
        </p:nvPicPr>
        <p:blipFill>
          <a:blip r:embed="rId2"/>
          <a:stretch>
            <a:fillRect/>
          </a:stretch>
        </p:blipFill>
        <p:spPr>
          <a:xfrm>
            <a:off x="7196478" y="252248"/>
            <a:ext cx="2914768" cy="6605752"/>
          </a:xfrm>
          <a:prstGeom prst="rect">
            <a:avLst/>
          </a:prstGeom>
        </p:spPr>
      </p:pic>
      <p:pic>
        <p:nvPicPr>
          <p:cNvPr id="5" name="Picture 4">
            <a:extLst>
              <a:ext uri="{FF2B5EF4-FFF2-40B4-BE49-F238E27FC236}">
                <a16:creationId xmlns:a16="http://schemas.microsoft.com/office/drawing/2014/main" id="{4246035D-9F71-FD40-B488-7AB871B2FA4E}"/>
              </a:ext>
            </a:extLst>
          </p:cNvPr>
          <p:cNvPicPr>
            <a:picLocks noChangeAspect="1"/>
          </p:cNvPicPr>
          <p:nvPr/>
        </p:nvPicPr>
        <p:blipFill>
          <a:blip r:embed="rId3"/>
          <a:stretch>
            <a:fillRect/>
          </a:stretch>
        </p:blipFill>
        <p:spPr>
          <a:xfrm>
            <a:off x="7551072" y="1402474"/>
            <a:ext cx="2205579" cy="1819603"/>
          </a:xfrm>
          <a:prstGeom prst="rect">
            <a:avLst/>
          </a:prstGeom>
        </p:spPr>
      </p:pic>
      <p:pic>
        <p:nvPicPr>
          <p:cNvPr id="6" name="Picture 5">
            <a:extLst>
              <a:ext uri="{FF2B5EF4-FFF2-40B4-BE49-F238E27FC236}">
                <a16:creationId xmlns:a16="http://schemas.microsoft.com/office/drawing/2014/main" id="{C223DA08-5AEE-F445-9405-79632D9B9680}"/>
              </a:ext>
            </a:extLst>
          </p:cNvPr>
          <p:cNvPicPr>
            <a:picLocks noChangeAspect="1"/>
          </p:cNvPicPr>
          <p:nvPr/>
        </p:nvPicPr>
        <p:blipFill>
          <a:blip r:embed="rId4"/>
          <a:stretch>
            <a:fillRect/>
          </a:stretch>
        </p:blipFill>
        <p:spPr>
          <a:xfrm>
            <a:off x="7844099" y="3341471"/>
            <a:ext cx="1384955" cy="1340888"/>
          </a:xfrm>
          <a:prstGeom prst="rect">
            <a:avLst/>
          </a:prstGeom>
        </p:spPr>
      </p:pic>
      <p:pic>
        <p:nvPicPr>
          <p:cNvPr id="7" name="Picture 6">
            <a:extLst>
              <a:ext uri="{FF2B5EF4-FFF2-40B4-BE49-F238E27FC236}">
                <a16:creationId xmlns:a16="http://schemas.microsoft.com/office/drawing/2014/main" id="{E94D799C-0DB8-BF4E-8D9B-6275A7B953E9}"/>
              </a:ext>
            </a:extLst>
          </p:cNvPr>
          <p:cNvPicPr>
            <a:picLocks noChangeAspect="1"/>
          </p:cNvPicPr>
          <p:nvPr/>
        </p:nvPicPr>
        <p:blipFill>
          <a:blip r:embed="rId5"/>
          <a:stretch>
            <a:fillRect/>
          </a:stretch>
        </p:blipFill>
        <p:spPr>
          <a:xfrm>
            <a:off x="7933237" y="4878168"/>
            <a:ext cx="1571372" cy="1261026"/>
          </a:xfrm>
          <a:prstGeom prst="rect">
            <a:avLst/>
          </a:prstGeom>
        </p:spPr>
      </p:pic>
    </p:spTree>
    <p:extLst>
      <p:ext uri="{BB962C8B-B14F-4D97-AF65-F5344CB8AC3E}">
        <p14:creationId xmlns:p14="http://schemas.microsoft.com/office/powerpoint/2010/main" val="42949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nodeType="clickEffect">
                                  <p:stCondLst>
                                    <p:cond delay="0"/>
                                  </p:stCondLst>
                                  <p:childTnLst>
                                    <p:animEffect transition="out" filter="checkerboard(across)">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BE8B881-69B3-3540-BB62-926A450E17A7}"/>
              </a:ext>
            </a:extLst>
          </p:cNvPr>
          <p:cNvPicPr>
            <a:picLocks noGrp="1" noChangeAspect="1"/>
          </p:cNvPicPr>
          <p:nvPr>
            <p:ph idx="4294967295"/>
          </p:nvPr>
        </p:nvPicPr>
        <p:blipFill>
          <a:blip r:embed="rId2"/>
          <a:stretch>
            <a:fillRect/>
          </a:stretch>
        </p:blipFill>
        <p:spPr>
          <a:xfrm>
            <a:off x="1734207" y="412092"/>
            <a:ext cx="9096703" cy="5855849"/>
          </a:xfrm>
          <a:prstGeom prst="rect">
            <a:avLst/>
          </a:prstGeom>
        </p:spPr>
      </p:pic>
      <p:sp>
        <p:nvSpPr>
          <p:cNvPr id="2" name="TextBox 1">
            <a:extLst>
              <a:ext uri="{FF2B5EF4-FFF2-40B4-BE49-F238E27FC236}">
                <a16:creationId xmlns:a16="http://schemas.microsoft.com/office/drawing/2014/main" id="{249B5137-6410-7244-B6AF-554E05982FB7}"/>
              </a:ext>
            </a:extLst>
          </p:cNvPr>
          <p:cNvSpPr txBox="1"/>
          <p:nvPr/>
        </p:nvSpPr>
        <p:spPr>
          <a:xfrm>
            <a:off x="1891714" y="586595"/>
            <a:ext cx="4026008" cy="369332"/>
          </a:xfrm>
          <a:prstGeom prst="rect">
            <a:avLst/>
          </a:prstGeom>
          <a:noFill/>
        </p:spPr>
        <p:txBody>
          <a:bodyPr wrap="square" rtlCol="0">
            <a:spAutoFit/>
          </a:bodyPr>
          <a:lstStyle/>
          <a:p>
            <a:r>
              <a:rPr lang="en-US" dirty="0">
                <a:solidFill>
                  <a:schemeClr val="bg1"/>
                </a:solidFill>
              </a:rPr>
              <a:t>We had just returned from church.</a:t>
            </a:r>
          </a:p>
        </p:txBody>
      </p:sp>
    </p:spTree>
    <p:extLst>
      <p:ext uri="{BB962C8B-B14F-4D97-AF65-F5344CB8AC3E}">
        <p14:creationId xmlns:p14="http://schemas.microsoft.com/office/powerpoint/2010/main" val="251514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1E485B-4C11-EC4B-B3DE-74B6791B2521}"/>
              </a:ext>
            </a:extLst>
          </p:cNvPr>
          <p:cNvPicPr>
            <a:picLocks noChangeAspect="1"/>
          </p:cNvPicPr>
          <p:nvPr/>
        </p:nvPicPr>
        <p:blipFill>
          <a:blip r:embed="rId2"/>
          <a:stretch>
            <a:fillRect/>
          </a:stretch>
        </p:blipFill>
        <p:spPr>
          <a:xfrm>
            <a:off x="662153" y="501516"/>
            <a:ext cx="5400784" cy="4077272"/>
          </a:xfrm>
          <a:prstGeom prst="rect">
            <a:avLst/>
          </a:prstGeom>
        </p:spPr>
      </p:pic>
      <p:pic>
        <p:nvPicPr>
          <p:cNvPr id="3" name="Picture 2">
            <a:extLst>
              <a:ext uri="{FF2B5EF4-FFF2-40B4-BE49-F238E27FC236}">
                <a16:creationId xmlns:a16="http://schemas.microsoft.com/office/drawing/2014/main" id="{58485197-114B-AF46-9A00-B73DF4FA9AD0}"/>
              </a:ext>
            </a:extLst>
          </p:cNvPr>
          <p:cNvPicPr>
            <a:picLocks noChangeAspect="1"/>
          </p:cNvPicPr>
          <p:nvPr/>
        </p:nvPicPr>
        <p:blipFill>
          <a:blip r:embed="rId3"/>
          <a:stretch>
            <a:fillRect/>
          </a:stretch>
        </p:blipFill>
        <p:spPr>
          <a:xfrm>
            <a:off x="6893690" y="367204"/>
            <a:ext cx="3937219" cy="5279865"/>
          </a:xfrm>
          <a:prstGeom prst="rect">
            <a:avLst/>
          </a:prstGeom>
        </p:spPr>
      </p:pic>
      <p:pic>
        <p:nvPicPr>
          <p:cNvPr id="4" name="Picture 3">
            <a:extLst>
              <a:ext uri="{FF2B5EF4-FFF2-40B4-BE49-F238E27FC236}">
                <a16:creationId xmlns:a16="http://schemas.microsoft.com/office/drawing/2014/main" id="{706950A9-AA6E-4649-A9C4-F2CF26AB7029}"/>
              </a:ext>
            </a:extLst>
          </p:cNvPr>
          <p:cNvPicPr>
            <a:picLocks noChangeAspect="1"/>
          </p:cNvPicPr>
          <p:nvPr/>
        </p:nvPicPr>
        <p:blipFill>
          <a:blip r:embed="rId4"/>
          <a:stretch>
            <a:fillRect/>
          </a:stretch>
        </p:blipFill>
        <p:spPr>
          <a:xfrm>
            <a:off x="1956019" y="297268"/>
            <a:ext cx="4106918" cy="5349801"/>
          </a:xfrm>
          <a:prstGeom prst="rect">
            <a:avLst/>
          </a:prstGeom>
        </p:spPr>
      </p:pic>
      <p:sp>
        <p:nvSpPr>
          <p:cNvPr id="5" name="TextBox 4">
            <a:extLst>
              <a:ext uri="{FF2B5EF4-FFF2-40B4-BE49-F238E27FC236}">
                <a16:creationId xmlns:a16="http://schemas.microsoft.com/office/drawing/2014/main" id="{B091B867-D97B-0D47-B11C-313D0226C9A8}"/>
              </a:ext>
            </a:extLst>
          </p:cNvPr>
          <p:cNvSpPr txBox="1"/>
          <p:nvPr/>
        </p:nvSpPr>
        <p:spPr>
          <a:xfrm>
            <a:off x="2491601" y="5851317"/>
            <a:ext cx="7142672" cy="646331"/>
          </a:xfrm>
          <a:prstGeom prst="rect">
            <a:avLst/>
          </a:prstGeom>
          <a:noFill/>
        </p:spPr>
        <p:txBody>
          <a:bodyPr wrap="square" rtlCol="0">
            <a:spAutoFit/>
          </a:bodyPr>
          <a:lstStyle/>
          <a:p>
            <a:r>
              <a:rPr lang="en-US" dirty="0"/>
              <a:t>Mama placed the fresh palm fronds, which were wet with holy water, on the dining room table and went upstairs to change.</a:t>
            </a:r>
          </a:p>
        </p:txBody>
      </p:sp>
      <p:sp>
        <p:nvSpPr>
          <p:cNvPr id="6" name="TextBox 5">
            <a:extLst>
              <a:ext uri="{FF2B5EF4-FFF2-40B4-BE49-F238E27FC236}">
                <a16:creationId xmlns:a16="http://schemas.microsoft.com/office/drawing/2014/main" id="{1BA9546E-A246-9547-9437-2D6B74B8EE0D}"/>
              </a:ext>
            </a:extLst>
          </p:cNvPr>
          <p:cNvSpPr txBox="1"/>
          <p:nvPr/>
        </p:nvSpPr>
        <p:spPr>
          <a:xfrm>
            <a:off x="1271054" y="5858044"/>
            <a:ext cx="7591245" cy="646331"/>
          </a:xfrm>
          <a:prstGeom prst="rect">
            <a:avLst/>
          </a:prstGeom>
          <a:noFill/>
        </p:spPr>
        <p:txBody>
          <a:bodyPr wrap="square" rtlCol="0">
            <a:spAutoFit/>
          </a:bodyPr>
          <a:lstStyle/>
          <a:p>
            <a:r>
              <a:rPr lang="en-US" dirty="0"/>
              <a:t>Later, she would knot the palm fronds into sagging cross shapes and hang them on the wall beside our gold-framed family photo.</a:t>
            </a:r>
          </a:p>
        </p:txBody>
      </p:sp>
    </p:spTree>
    <p:extLst>
      <p:ext uri="{BB962C8B-B14F-4D97-AF65-F5344CB8AC3E}">
        <p14:creationId xmlns:p14="http://schemas.microsoft.com/office/powerpoint/2010/main" val="40403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5">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xit" presetSubtype="4" fill="hold" grpId="0" nodeType="clickEffect">
                                  <p:stCondLst>
                                    <p:cond delay="0"/>
                                  </p:stCondLst>
                                  <p:childTnLst>
                                    <p:anim calcmode="lin" valueType="num">
                                      <p:cBhvr additive="base">
                                        <p:cTn id="34" dur="500"/>
                                        <p:tgtEl>
                                          <p:spTgt spid="6"/>
                                        </p:tgtEl>
                                        <p:attrNameLst>
                                          <p:attrName>ppt_y</p:attrName>
                                        </p:attrNameLst>
                                      </p:cBhvr>
                                      <p:tavLst>
                                        <p:tav tm="0">
                                          <p:val>
                                            <p:strVal val="#ppt_y"/>
                                          </p:val>
                                        </p:tav>
                                        <p:tav tm="100000">
                                          <p:val>
                                            <p:strVal val="#ppt_y+#ppt_h*1.125000"/>
                                          </p:val>
                                        </p:tav>
                                      </p:tavLst>
                                    </p:anim>
                                    <p:animEffect transition="out" filter="wipe(dow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D41686-476E-754E-98E2-221F7C3CF442}"/>
              </a:ext>
            </a:extLst>
          </p:cNvPr>
          <p:cNvPicPr>
            <a:picLocks noChangeAspect="1"/>
          </p:cNvPicPr>
          <p:nvPr/>
        </p:nvPicPr>
        <p:blipFill>
          <a:blip r:embed="rId2"/>
          <a:stretch>
            <a:fillRect/>
          </a:stretch>
        </p:blipFill>
        <p:spPr>
          <a:xfrm>
            <a:off x="628241" y="599088"/>
            <a:ext cx="11224150" cy="4973575"/>
          </a:xfrm>
          <a:prstGeom prst="rect">
            <a:avLst/>
          </a:prstGeom>
        </p:spPr>
      </p:pic>
      <p:pic>
        <p:nvPicPr>
          <p:cNvPr id="3" name="Picture 2">
            <a:extLst>
              <a:ext uri="{FF2B5EF4-FFF2-40B4-BE49-F238E27FC236}">
                <a16:creationId xmlns:a16="http://schemas.microsoft.com/office/drawing/2014/main" id="{2D35375B-0A31-C44C-8D31-78FF733E56CA}"/>
              </a:ext>
            </a:extLst>
          </p:cNvPr>
          <p:cNvPicPr>
            <a:picLocks noChangeAspect="1"/>
          </p:cNvPicPr>
          <p:nvPr/>
        </p:nvPicPr>
        <p:blipFill>
          <a:blip r:embed="rId3"/>
          <a:stretch>
            <a:fillRect/>
          </a:stretch>
        </p:blipFill>
        <p:spPr>
          <a:xfrm>
            <a:off x="6889723" y="2790497"/>
            <a:ext cx="3439756" cy="2570436"/>
          </a:xfrm>
          <a:prstGeom prst="rect">
            <a:avLst/>
          </a:prstGeom>
        </p:spPr>
      </p:pic>
      <p:sp>
        <p:nvSpPr>
          <p:cNvPr id="6" name="TextBox 5">
            <a:extLst>
              <a:ext uri="{FF2B5EF4-FFF2-40B4-BE49-F238E27FC236}">
                <a16:creationId xmlns:a16="http://schemas.microsoft.com/office/drawing/2014/main" id="{A360F028-39C3-7A49-AC09-EB5B1E23148E}"/>
              </a:ext>
            </a:extLst>
          </p:cNvPr>
          <p:cNvSpPr txBox="1"/>
          <p:nvPr/>
        </p:nvSpPr>
        <p:spPr>
          <a:xfrm>
            <a:off x="767781" y="1599019"/>
            <a:ext cx="10851201" cy="2123658"/>
          </a:xfrm>
          <a:prstGeom prst="rect">
            <a:avLst/>
          </a:prstGeom>
          <a:noFill/>
        </p:spPr>
        <p:txBody>
          <a:bodyPr wrap="square" rtlCol="0">
            <a:spAutoFit/>
          </a:bodyPr>
          <a:lstStyle/>
          <a:p>
            <a:r>
              <a:rPr lang="en-US" sz="2200" dirty="0"/>
              <a:t>Ash Wednesday marks the beginning of the lent in the Christian calendar. The day also marked the beginning of forty days of fasting and abstinence by the faithful.  It is a special time of fasting, repentance and prayer for the Christians. Ash Wednesday emphasized on two specific themes namely man’s sinfulness before God and human mortality.</a:t>
            </a:r>
          </a:p>
          <a:p>
            <a:pPr algn="just"/>
            <a:endParaRPr lang="en-US" sz="2200" dirty="0"/>
          </a:p>
        </p:txBody>
      </p:sp>
      <p:sp>
        <p:nvSpPr>
          <p:cNvPr id="4" name="TextBox 3">
            <a:extLst>
              <a:ext uri="{FF2B5EF4-FFF2-40B4-BE49-F238E27FC236}">
                <a16:creationId xmlns:a16="http://schemas.microsoft.com/office/drawing/2014/main" id="{0E8E6032-8D02-4F48-B30F-408188D40481}"/>
              </a:ext>
            </a:extLst>
          </p:cNvPr>
          <p:cNvSpPr txBox="1"/>
          <p:nvPr/>
        </p:nvSpPr>
        <p:spPr>
          <a:xfrm>
            <a:off x="3835752" y="6046218"/>
            <a:ext cx="7783230" cy="646331"/>
          </a:xfrm>
          <a:prstGeom prst="rect">
            <a:avLst/>
          </a:prstGeom>
          <a:noFill/>
        </p:spPr>
        <p:txBody>
          <a:bodyPr wrap="square" rtlCol="0">
            <a:spAutoFit/>
          </a:bodyPr>
          <a:lstStyle/>
          <a:p>
            <a:r>
              <a:rPr lang="en-US" dirty="0"/>
              <a:t>They would stay there until next Ash Wednesday, when we would take the fronds to church, to have them burned for ash.</a:t>
            </a:r>
          </a:p>
        </p:txBody>
      </p:sp>
      <p:pic>
        <p:nvPicPr>
          <p:cNvPr id="7" name="Picture 6">
            <a:extLst>
              <a:ext uri="{FF2B5EF4-FFF2-40B4-BE49-F238E27FC236}">
                <a16:creationId xmlns:a16="http://schemas.microsoft.com/office/drawing/2014/main" id="{3DF9A60E-98FD-E24D-BC46-1E0F3D9EABBA}"/>
              </a:ext>
            </a:extLst>
          </p:cNvPr>
          <p:cNvPicPr>
            <a:picLocks noChangeAspect="1"/>
          </p:cNvPicPr>
          <p:nvPr/>
        </p:nvPicPr>
        <p:blipFill>
          <a:blip r:embed="rId4"/>
          <a:stretch>
            <a:fillRect/>
          </a:stretch>
        </p:blipFill>
        <p:spPr>
          <a:xfrm>
            <a:off x="3967647" y="3617548"/>
            <a:ext cx="4152181" cy="2941128"/>
          </a:xfrm>
          <a:prstGeom prst="rect">
            <a:avLst/>
          </a:prstGeom>
        </p:spPr>
      </p:pic>
    </p:spTree>
    <p:extLst>
      <p:ext uri="{BB962C8B-B14F-4D97-AF65-F5344CB8AC3E}">
        <p14:creationId xmlns:p14="http://schemas.microsoft.com/office/powerpoint/2010/main" val="405848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 calcmode="lin" valueType="num">
                                      <p:cBhvr additive="base">
                                        <p:cTn id="26" dur="500"/>
                                        <p:tgtEl>
                                          <p:spTgt spid="4"/>
                                        </p:tgtEl>
                                        <p:attrNameLst>
                                          <p:attrName>ppt_y</p:attrName>
                                        </p:attrNameLst>
                                      </p:cBhvr>
                                      <p:tavLst>
                                        <p:tav tm="0">
                                          <p:val>
                                            <p:strVal val="#ppt_y"/>
                                          </p:val>
                                        </p:tav>
                                        <p:tav tm="100000">
                                          <p:val>
                                            <p:strVal val="#ppt_y+#ppt_h*1.125000"/>
                                          </p:val>
                                        </p:tav>
                                      </p:tavLst>
                                    </p:anim>
                                    <p:animEffect transition="out" filter="wipe(down)">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4"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{16AA0FB5-0688-CF49-8A8C-1871DB028943}tf10001076</Template>
  <TotalTime>404</TotalTime>
  <Words>591</Words>
  <Application>Microsoft Macintosh PowerPoint</Application>
  <PresentationFormat>Widescreen</PresentationFormat>
  <Paragraphs>30</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Purple Hibiscus</vt:lpstr>
      <vt:lpstr>Palm Sunday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Hibiscus</dc:title>
  <dc:creator>Microsoft Office User</dc:creator>
  <cp:lastModifiedBy>Microsoft Office User</cp:lastModifiedBy>
  <cp:revision>33</cp:revision>
  <dcterms:created xsi:type="dcterms:W3CDTF">2018-12-13T01:42:58Z</dcterms:created>
  <dcterms:modified xsi:type="dcterms:W3CDTF">2019-12-09T19:49:36Z</dcterms:modified>
</cp:coreProperties>
</file>