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8" r:id="rId1"/>
  </p:sldMasterIdLst>
  <p:notesMasterIdLst>
    <p:notesMasterId r:id="rId36"/>
  </p:notesMasterIdLst>
  <p:sldIdLst>
    <p:sldId id="256" r:id="rId2"/>
    <p:sldId id="283" r:id="rId3"/>
    <p:sldId id="284" r:id="rId4"/>
    <p:sldId id="285" r:id="rId5"/>
    <p:sldId id="286" r:id="rId6"/>
    <p:sldId id="257" r:id="rId7"/>
    <p:sldId id="287" r:id="rId8"/>
    <p:sldId id="270" r:id="rId9"/>
    <p:sldId id="271" r:id="rId10"/>
    <p:sldId id="288" r:id="rId11"/>
    <p:sldId id="289" r:id="rId12"/>
    <p:sldId id="272" r:id="rId13"/>
    <p:sldId id="258" r:id="rId14"/>
    <p:sldId id="259" r:id="rId15"/>
    <p:sldId id="260" r:id="rId16"/>
    <p:sldId id="261" r:id="rId17"/>
    <p:sldId id="273" r:id="rId18"/>
    <p:sldId id="262" r:id="rId19"/>
    <p:sldId id="263" r:id="rId20"/>
    <p:sldId id="264" r:id="rId21"/>
    <p:sldId id="280" r:id="rId22"/>
    <p:sldId id="276" r:id="rId23"/>
    <p:sldId id="290" r:id="rId24"/>
    <p:sldId id="265" r:id="rId25"/>
    <p:sldId id="269" r:id="rId26"/>
    <p:sldId id="291" r:id="rId27"/>
    <p:sldId id="268" r:id="rId28"/>
    <p:sldId id="292" r:id="rId29"/>
    <p:sldId id="293" r:id="rId30"/>
    <p:sldId id="274" r:id="rId31"/>
    <p:sldId id="275" r:id="rId32"/>
    <p:sldId id="277" r:id="rId33"/>
    <p:sldId id="278" r:id="rId34"/>
    <p:sldId id="27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8" d="100"/>
          <a:sy n="88" d="100"/>
        </p:scale>
        <p:origin x="-15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C3BDAC-04C1-9E48-BD8C-32C300C218A0}" type="datetimeFigureOut">
              <a:rPr lang="en-US" smtClean="0"/>
              <a:t>11/30/16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B38E48-02FC-4A40-8B77-E44C24A159DE}" type="slidenum">
              <a:rPr lang="en-US" smtClean="0"/>
              <a:t>‹#›</a:t>
            </a:fld>
            <a:endParaRPr lang="en-US"/>
          </a:p>
        </p:txBody>
      </p:sp>
    </p:spTree>
    <p:extLst>
      <p:ext uri="{BB962C8B-B14F-4D97-AF65-F5344CB8AC3E}">
        <p14:creationId xmlns:p14="http://schemas.microsoft.com/office/powerpoint/2010/main" val="16714805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 decade later, the Nazis declared that Munch’s art was ‘degenerate’ and, in November 1938, all his works in German public collections were collected in Berlin for auction. Thomas Olsen bought the painting in 1939 and gave it to the Tate. Norway fell to the Germans in 1940. Looking back, Olsen explained that his gift was stimulated by ‘my knowledge, from talks with Munch, that he felt the need of recognition in Western Europe, especially so after the advent of Hitler.’ http://</a:t>
            </a:r>
            <a:r>
              <a:rPr lang="en-US" sz="1200" kern="1200" dirty="0" err="1" smtClean="0">
                <a:solidFill>
                  <a:schemeClr val="tx1"/>
                </a:solidFill>
                <a:latin typeface="+mn-lt"/>
                <a:ea typeface="+mn-ea"/>
                <a:cs typeface="+mn-cs"/>
              </a:rPr>
              <a:t>www.tate.org.uk</a:t>
            </a:r>
            <a:r>
              <a:rPr lang="en-US" sz="1200" kern="1200" dirty="0" smtClean="0">
                <a:solidFill>
                  <a:schemeClr val="tx1"/>
                </a:solidFill>
                <a:latin typeface="+mn-lt"/>
                <a:ea typeface="+mn-ea"/>
                <a:cs typeface="+mn-cs"/>
              </a:rPr>
              <a:t>/art/artworks/munch-the-sick-child-n05035 </a:t>
            </a:r>
            <a:endParaRPr lang="en-US" dirty="0"/>
          </a:p>
        </p:txBody>
      </p:sp>
      <p:sp>
        <p:nvSpPr>
          <p:cNvPr id="4" name="Slide Number Placeholder 3"/>
          <p:cNvSpPr>
            <a:spLocks noGrp="1"/>
          </p:cNvSpPr>
          <p:nvPr>
            <p:ph type="sldNum" sz="quarter" idx="10"/>
          </p:nvPr>
        </p:nvSpPr>
        <p:spPr/>
        <p:txBody>
          <a:bodyPr/>
          <a:lstStyle/>
          <a:p>
            <a:fld id="{41B38E48-02FC-4A40-8B77-E44C24A159DE}" type="slidenum">
              <a:rPr lang="en-US" smtClean="0"/>
              <a:t>12</a:t>
            </a:fld>
            <a:endParaRPr lang="en-US"/>
          </a:p>
        </p:txBody>
      </p:sp>
    </p:spTree>
    <p:extLst>
      <p:ext uri="{BB962C8B-B14F-4D97-AF65-F5344CB8AC3E}">
        <p14:creationId xmlns:p14="http://schemas.microsoft.com/office/powerpoint/2010/main" val="1141165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They painted contemporary landscapes and scenes of modern life, especially of bourgeois leisure and recreation, instead of drawing on past art or historical and mythological narrative for their inspiration. Interested in capturing transitory moments, the Impressionists paid attention to the fleeting effect of light, atmosphere and movement. http://</a:t>
            </a:r>
            <a:r>
              <a:rPr lang="en-US" sz="1200" kern="1200" dirty="0" err="1" smtClean="0">
                <a:solidFill>
                  <a:schemeClr val="tx1"/>
                </a:solidFill>
                <a:latin typeface="+mn-lt"/>
                <a:ea typeface="+mn-ea"/>
                <a:cs typeface="+mn-cs"/>
              </a:rPr>
              <a:t>www.oxfordartonline.com</a:t>
            </a:r>
            <a:r>
              <a:rPr lang="en-US" sz="1200" kern="1200" dirty="0" smtClean="0">
                <a:solidFill>
                  <a:schemeClr val="tx1"/>
                </a:solidFill>
                <a:latin typeface="+mn-lt"/>
                <a:ea typeface="+mn-ea"/>
                <a:cs typeface="+mn-cs"/>
              </a:rPr>
              <a:t>/public/page/themes/</a:t>
            </a:r>
            <a:r>
              <a:rPr lang="en-US" sz="1200" kern="1200" dirty="0" err="1" smtClean="0">
                <a:solidFill>
                  <a:schemeClr val="tx1"/>
                </a:solidFill>
                <a:latin typeface="+mn-lt"/>
                <a:ea typeface="+mn-ea"/>
                <a:cs typeface="+mn-cs"/>
              </a:rPr>
              <a:t>impressionismandpostimpressionism</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B38E48-02FC-4A40-8B77-E44C24A159DE}" type="slidenum">
              <a:rPr lang="en-US" smtClean="0"/>
              <a:t>15</a:t>
            </a:fld>
            <a:endParaRPr lang="en-US"/>
          </a:p>
        </p:txBody>
      </p:sp>
    </p:spTree>
    <p:extLst>
      <p:ext uri="{BB962C8B-B14F-4D97-AF65-F5344CB8AC3E}">
        <p14:creationId xmlns:p14="http://schemas.microsoft.com/office/powerpoint/2010/main" val="2007190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Post-Impressionists rejected Impressionism’s concern with the spontaneous and naturalistic rendering of light and color. Instead they favored an emphasis on more symbolic content, formal order and structure. Similar to the Impressionists, however, they stressed the artificiality of the picture. http://</a:t>
            </a:r>
            <a:r>
              <a:rPr lang="en-US" sz="1200" kern="1200" dirty="0" err="1" smtClean="0">
                <a:solidFill>
                  <a:schemeClr val="tx1"/>
                </a:solidFill>
                <a:latin typeface="+mn-lt"/>
                <a:ea typeface="+mn-ea"/>
                <a:cs typeface="+mn-cs"/>
              </a:rPr>
              <a:t>www.oxfordartonline.com</a:t>
            </a:r>
            <a:r>
              <a:rPr lang="en-US" sz="1200" kern="1200" dirty="0" smtClean="0">
                <a:solidFill>
                  <a:schemeClr val="tx1"/>
                </a:solidFill>
                <a:latin typeface="+mn-lt"/>
                <a:ea typeface="+mn-ea"/>
                <a:cs typeface="+mn-cs"/>
              </a:rPr>
              <a:t>/public/page/themes/</a:t>
            </a:r>
            <a:r>
              <a:rPr lang="en-US" sz="1200" kern="1200" dirty="0" err="1" smtClean="0">
                <a:solidFill>
                  <a:schemeClr val="tx1"/>
                </a:solidFill>
                <a:latin typeface="+mn-lt"/>
                <a:ea typeface="+mn-ea"/>
                <a:cs typeface="+mn-cs"/>
              </a:rPr>
              <a:t>impressionismandpostimpressionism</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B38E48-02FC-4A40-8B77-E44C24A159DE}" type="slidenum">
              <a:rPr lang="en-US" smtClean="0"/>
              <a:t>16</a:t>
            </a:fld>
            <a:endParaRPr lang="en-US"/>
          </a:p>
        </p:txBody>
      </p:sp>
    </p:spTree>
    <p:extLst>
      <p:ext uri="{BB962C8B-B14F-4D97-AF65-F5344CB8AC3E}">
        <p14:creationId xmlns:p14="http://schemas.microsoft.com/office/powerpoint/2010/main" val="1857886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Redon</a:t>
            </a:r>
            <a:r>
              <a:rPr lang="en-US" baseline="0" dirty="0" smtClean="0"/>
              <a:t> 1877</a:t>
            </a:r>
            <a:endParaRPr lang="en-US" dirty="0"/>
          </a:p>
        </p:txBody>
      </p:sp>
      <p:sp>
        <p:nvSpPr>
          <p:cNvPr id="4" name="Slide Number Placeholder 3"/>
          <p:cNvSpPr>
            <a:spLocks noGrp="1"/>
          </p:cNvSpPr>
          <p:nvPr>
            <p:ph type="sldNum" sz="quarter" idx="10"/>
          </p:nvPr>
        </p:nvSpPr>
        <p:spPr/>
        <p:txBody>
          <a:bodyPr/>
          <a:lstStyle/>
          <a:p>
            <a:fld id="{41B38E48-02FC-4A40-8B77-E44C24A159DE}" type="slidenum">
              <a:rPr lang="en-US" smtClean="0"/>
              <a:t>18</a:t>
            </a:fld>
            <a:endParaRPr lang="en-US"/>
          </a:p>
        </p:txBody>
      </p:sp>
    </p:spTree>
    <p:extLst>
      <p:ext uri="{BB962C8B-B14F-4D97-AF65-F5344CB8AC3E}">
        <p14:creationId xmlns:p14="http://schemas.microsoft.com/office/powerpoint/2010/main" val="505735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Young</a:t>
            </a:r>
            <a:r>
              <a:rPr lang="en-US" baseline="0" dirty="0" smtClean="0"/>
              <a:t> Woman on the Shore (1896)</a:t>
            </a:r>
            <a:endParaRPr lang="en-US" dirty="0"/>
          </a:p>
        </p:txBody>
      </p:sp>
      <p:sp>
        <p:nvSpPr>
          <p:cNvPr id="4" name="Slide Number Placeholder 3"/>
          <p:cNvSpPr>
            <a:spLocks noGrp="1"/>
          </p:cNvSpPr>
          <p:nvPr>
            <p:ph type="sldNum" sz="quarter" idx="10"/>
          </p:nvPr>
        </p:nvSpPr>
        <p:spPr/>
        <p:txBody>
          <a:bodyPr/>
          <a:lstStyle/>
          <a:p>
            <a:fld id="{41B38E48-02FC-4A40-8B77-E44C24A159DE}" type="slidenum">
              <a:rPr lang="en-US" smtClean="0"/>
              <a:t>19</a:t>
            </a:fld>
            <a:endParaRPr lang="en-US"/>
          </a:p>
        </p:txBody>
      </p:sp>
    </p:spTree>
    <p:extLst>
      <p:ext uri="{BB962C8B-B14F-4D97-AF65-F5344CB8AC3E}">
        <p14:creationId xmlns:p14="http://schemas.microsoft.com/office/powerpoint/2010/main" val="486161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Sister in Mental</a:t>
            </a:r>
            <a:r>
              <a:rPr lang="en-US" baseline="0" dirty="0" smtClean="0"/>
              <a:t> Hospital in Oslo</a:t>
            </a:r>
            <a:endParaRPr lang="en-US" dirty="0"/>
          </a:p>
        </p:txBody>
      </p:sp>
      <p:sp>
        <p:nvSpPr>
          <p:cNvPr id="4" name="Slide Number Placeholder 3"/>
          <p:cNvSpPr>
            <a:spLocks noGrp="1"/>
          </p:cNvSpPr>
          <p:nvPr>
            <p:ph type="sldNum" sz="quarter" idx="10"/>
          </p:nvPr>
        </p:nvSpPr>
        <p:spPr/>
        <p:txBody>
          <a:bodyPr/>
          <a:lstStyle/>
          <a:p>
            <a:fld id="{41B38E48-02FC-4A40-8B77-E44C24A159DE}" type="slidenum">
              <a:rPr lang="en-US" smtClean="0"/>
              <a:t>25</a:t>
            </a:fld>
            <a:endParaRPr lang="en-US"/>
          </a:p>
        </p:txBody>
      </p:sp>
    </p:spTree>
    <p:extLst>
      <p:ext uri="{BB962C8B-B14F-4D97-AF65-F5344CB8AC3E}">
        <p14:creationId xmlns:p14="http://schemas.microsoft.com/office/powerpoint/2010/main" val="2427938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Self</a:t>
            </a:r>
            <a:r>
              <a:rPr lang="en-US" baseline="0" dirty="0" smtClean="0"/>
              <a:t> portrait with bottle of wine (1906)</a:t>
            </a:r>
            <a:endParaRPr lang="en-US" dirty="0"/>
          </a:p>
        </p:txBody>
      </p:sp>
      <p:sp>
        <p:nvSpPr>
          <p:cNvPr id="4" name="Slide Number Placeholder 3"/>
          <p:cNvSpPr>
            <a:spLocks noGrp="1"/>
          </p:cNvSpPr>
          <p:nvPr>
            <p:ph type="sldNum" sz="quarter" idx="10"/>
          </p:nvPr>
        </p:nvSpPr>
        <p:spPr/>
        <p:txBody>
          <a:bodyPr/>
          <a:lstStyle/>
          <a:p>
            <a:fld id="{41B38E48-02FC-4A40-8B77-E44C24A159DE}" type="slidenum">
              <a:rPr lang="en-US" smtClean="0"/>
              <a:t>33</a:t>
            </a:fld>
            <a:endParaRPr lang="en-US"/>
          </a:p>
        </p:txBody>
      </p:sp>
    </p:spTree>
    <p:extLst>
      <p:ext uri="{BB962C8B-B14F-4D97-AF65-F5344CB8AC3E}">
        <p14:creationId xmlns:p14="http://schemas.microsoft.com/office/powerpoint/2010/main" val="153467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11/30/16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11/30/16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11/30/16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11/30/16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96367-2F2B-4F6E-ACF4-15FA13738E10}" type="datetime1">
              <a:rPr lang="en-US" smtClean="0"/>
              <a:pPr/>
              <a:t>11/30/16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11/30/16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4DB246E-8FD1-42FF-94A4-E4133095C37A}" type="datetime1">
              <a:rPr lang="en-US" smtClean="0"/>
              <a:pPr/>
              <a:t>11/30/16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11/30/16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11/30/16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F8ADFA-7142-4015-85E6-1712F15FA709}" type="datetime1">
              <a:rPr lang="en-US" smtClean="0"/>
              <a:pPr/>
              <a:t>11/30/16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581E0-D653-4D78-A48F-41D80498BC7E}" type="datetime1">
              <a:rPr lang="en-US" smtClean="0"/>
              <a:pPr/>
              <a:t>11/30/16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11/30/16</a:t>
            </a:fld>
            <a:endParaRPr lang="en-US" dirty="0"/>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8237106-F2ED-405E-BC33-CC3CF426205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 Id="rId3"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021770"/>
            <a:ext cx="7772400" cy="1470025"/>
          </a:xfrm>
        </p:spPr>
        <p:txBody>
          <a:bodyPr/>
          <a:lstStyle/>
          <a:p>
            <a:r>
              <a:rPr lang="en-US" dirty="0" err="1" smtClean="0"/>
              <a:t>Edvard</a:t>
            </a:r>
            <a:r>
              <a:rPr lang="en-US" dirty="0" smtClean="0"/>
              <a:t> Munch</a:t>
            </a:r>
            <a:br>
              <a:rPr lang="en-US" dirty="0" smtClean="0"/>
            </a:br>
            <a:r>
              <a:rPr lang="en-US" dirty="0" smtClean="0"/>
              <a:t>1863-1944</a:t>
            </a:r>
            <a:endParaRPr lang="en-US" dirty="0"/>
          </a:p>
        </p:txBody>
      </p:sp>
      <p:pic>
        <p:nvPicPr>
          <p:cNvPr id="4" name="Picture 3" descr="edvard-munch-portrai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2491" y="2916188"/>
            <a:ext cx="2549861" cy="2789393"/>
          </a:xfrm>
          <a:prstGeom prst="rect">
            <a:avLst/>
          </a:prstGeom>
        </p:spPr>
      </p:pic>
    </p:spTree>
    <p:extLst>
      <p:ext uri="{BB962C8B-B14F-4D97-AF65-F5344CB8AC3E}">
        <p14:creationId xmlns:p14="http://schemas.microsoft.com/office/powerpoint/2010/main" val="5969615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557" y="274638"/>
            <a:ext cx="6687200" cy="1143000"/>
          </a:xfrm>
        </p:spPr>
        <p:txBody>
          <a:bodyPr/>
          <a:lstStyle/>
          <a:p>
            <a:pPr algn="ctr"/>
            <a:r>
              <a:rPr lang="en-US" dirty="0" smtClean="0"/>
              <a:t>Munch’s Family tragedy </a:t>
            </a:r>
            <a:br>
              <a:rPr lang="en-US" dirty="0" smtClean="0"/>
            </a:br>
            <a:r>
              <a:rPr lang="en-US" dirty="0" smtClean="0"/>
              <a:t>led to Creativity </a:t>
            </a:r>
            <a:endParaRPr lang="en-US" dirty="0"/>
          </a:p>
        </p:txBody>
      </p:sp>
      <p:pic>
        <p:nvPicPr>
          <p:cNvPr id="8" name="Picture 7"/>
          <p:cNvPicPr>
            <a:picLocks noChangeAspect="1"/>
          </p:cNvPicPr>
          <p:nvPr/>
        </p:nvPicPr>
        <p:blipFill>
          <a:blip r:embed="rId2"/>
          <a:stretch>
            <a:fillRect/>
          </a:stretch>
        </p:blipFill>
        <p:spPr>
          <a:xfrm>
            <a:off x="718469" y="2041828"/>
            <a:ext cx="7815931" cy="2835614"/>
          </a:xfrm>
          <a:prstGeom prst="rect">
            <a:avLst/>
          </a:prstGeom>
        </p:spPr>
      </p:pic>
    </p:spTree>
    <p:extLst>
      <p:ext uri="{BB962C8B-B14F-4D97-AF65-F5344CB8AC3E}">
        <p14:creationId xmlns:p14="http://schemas.microsoft.com/office/powerpoint/2010/main" val="137685609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5094" y="404047"/>
            <a:ext cx="8235363" cy="5336883"/>
          </a:xfrm>
          <a:prstGeom prst="rect">
            <a:avLst/>
          </a:prstGeom>
        </p:spPr>
      </p:pic>
    </p:spTree>
    <p:extLst>
      <p:ext uri="{BB962C8B-B14F-4D97-AF65-F5344CB8AC3E}">
        <p14:creationId xmlns:p14="http://schemas.microsoft.com/office/powerpoint/2010/main" val="27908419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Sick Child</a:t>
            </a:r>
            <a:br>
              <a:rPr lang="en-US" dirty="0" smtClean="0"/>
            </a:br>
            <a:r>
              <a:rPr lang="en-US" dirty="0" smtClean="0"/>
              <a:t>(1885)</a:t>
            </a:r>
            <a:endParaRPr lang="en-US" dirty="0"/>
          </a:p>
        </p:txBody>
      </p:sp>
      <p:pic>
        <p:nvPicPr>
          <p:cNvPr id="6" name="Picture 5" descr="N05035_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8588" y="403412"/>
            <a:ext cx="6131605" cy="6003863"/>
          </a:xfrm>
          <a:prstGeom prst="rect">
            <a:avLst/>
          </a:prstGeom>
        </p:spPr>
      </p:pic>
    </p:spTree>
    <p:extLst>
      <p:ext uri="{BB962C8B-B14F-4D97-AF65-F5344CB8AC3E}">
        <p14:creationId xmlns:p14="http://schemas.microsoft.com/office/powerpoint/2010/main" val="29091988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 </a:t>
            </a:r>
            <a:r>
              <a:rPr lang="en-US" dirty="0"/>
              <a:t>Munch</a:t>
            </a:r>
            <a:br>
              <a:rPr lang="en-US" dirty="0"/>
            </a:br>
            <a:endParaRPr lang="en-US" dirty="0"/>
          </a:p>
        </p:txBody>
      </p:sp>
      <p:sp>
        <p:nvSpPr>
          <p:cNvPr id="3" name="Content Placeholder 2"/>
          <p:cNvSpPr>
            <a:spLocks noGrp="1"/>
          </p:cNvSpPr>
          <p:nvPr>
            <p:ph sz="quarter" idx="13"/>
          </p:nvPr>
        </p:nvSpPr>
        <p:spPr/>
        <p:txBody>
          <a:bodyPr>
            <a:normAutofit/>
          </a:bodyPr>
          <a:lstStyle/>
          <a:p>
            <a:r>
              <a:rPr lang="en-US" sz="2400" dirty="0" smtClean="0"/>
              <a:t>Deeply Religious</a:t>
            </a:r>
          </a:p>
          <a:p>
            <a:r>
              <a:rPr lang="en-US" sz="2400" dirty="0" smtClean="0"/>
              <a:t>Military Doctor</a:t>
            </a:r>
          </a:p>
          <a:p>
            <a:r>
              <a:rPr lang="en-US" sz="2400" dirty="0" smtClean="0"/>
              <a:t>Mentally Ill</a:t>
            </a:r>
          </a:p>
          <a:p>
            <a:r>
              <a:rPr lang="en-US" sz="2400" dirty="0" smtClean="0"/>
              <a:t>Raised Children to Fear Hell</a:t>
            </a:r>
            <a:endParaRPr lang="en-US" sz="2400" dirty="0"/>
          </a:p>
        </p:txBody>
      </p:sp>
      <p:pic>
        <p:nvPicPr>
          <p:cNvPr id="4" name="Picture 3" descr="gex38jut_medi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9041" y="1417638"/>
            <a:ext cx="3120371" cy="3120371"/>
          </a:xfrm>
          <a:prstGeom prst="rect">
            <a:avLst/>
          </a:prstGeom>
        </p:spPr>
      </p:pic>
    </p:spTree>
    <p:extLst>
      <p:ext uri="{BB962C8B-B14F-4D97-AF65-F5344CB8AC3E}">
        <p14:creationId xmlns:p14="http://schemas.microsoft.com/office/powerpoint/2010/main" val="335175255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Edvard’s</a:t>
            </a:r>
            <a:r>
              <a:rPr lang="en-US" dirty="0" smtClean="0"/>
              <a:t> Artistic </a:t>
            </a:r>
            <a:r>
              <a:rPr lang="en-US" dirty="0" err="1" smtClean="0"/>
              <a:t>INfluences</a:t>
            </a:r>
            <a:endParaRPr lang="en-US" dirty="0"/>
          </a:p>
        </p:txBody>
      </p:sp>
      <p:sp>
        <p:nvSpPr>
          <p:cNvPr id="3" name="Content Placeholder 2"/>
          <p:cNvSpPr>
            <a:spLocks noGrp="1"/>
          </p:cNvSpPr>
          <p:nvPr>
            <p:ph sz="quarter" idx="13"/>
          </p:nvPr>
        </p:nvSpPr>
        <p:spPr/>
        <p:txBody>
          <a:bodyPr/>
          <a:lstStyle/>
          <a:p>
            <a:endParaRPr lang="en-US" dirty="0" smtClean="0"/>
          </a:p>
          <a:p>
            <a:r>
              <a:rPr lang="en-US" sz="2400" dirty="0" smtClean="0"/>
              <a:t>Visit to Paris in 1885</a:t>
            </a:r>
          </a:p>
          <a:p>
            <a:r>
              <a:rPr lang="en-US" sz="2400" dirty="0" smtClean="0"/>
              <a:t>Influenced by Impressionists and Post-Impressionists</a:t>
            </a:r>
          </a:p>
        </p:txBody>
      </p:sp>
      <p:pic>
        <p:nvPicPr>
          <p:cNvPr id="4" name="Picture 3" descr="images-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105" y="3464579"/>
            <a:ext cx="4672287" cy="2616480"/>
          </a:xfrm>
          <a:prstGeom prst="rect">
            <a:avLst/>
          </a:prstGeom>
        </p:spPr>
      </p:pic>
    </p:spTree>
    <p:extLst>
      <p:ext uri="{BB962C8B-B14F-4D97-AF65-F5344CB8AC3E}">
        <p14:creationId xmlns:p14="http://schemas.microsoft.com/office/powerpoint/2010/main" val="4956428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Impressionism</a:t>
            </a:r>
            <a:endParaRPr lang="en-US" dirty="0"/>
          </a:p>
        </p:txBody>
      </p:sp>
      <p:sp>
        <p:nvSpPr>
          <p:cNvPr id="3" name="Content Placeholder 2"/>
          <p:cNvSpPr>
            <a:spLocks noGrp="1"/>
          </p:cNvSpPr>
          <p:nvPr>
            <p:ph sz="quarter" idx="13"/>
          </p:nvPr>
        </p:nvSpPr>
        <p:spPr/>
        <p:txBody>
          <a:bodyPr/>
          <a:lstStyle/>
          <a:p>
            <a:pPr marL="0" indent="0">
              <a:buNone/>
            </a:pPr>
            <a:r>
              <a:rPr lang="en-US" sz="2400" dirty="0" smtClean="0"/>
              <a:t>Claude Monet</a:t>
            </a:r>
          </a:p>
          <a:p>
            <a:pPr marL="0" indent="0">
              <a:buNone/>
            </a:pPr>
            <a:endParaRPr lang="en-US" dirty="0"/>
          </a:p>
        </p:txBody>
      </p:sp>
      <p:pic>
        <p:nvPicPr>
          <p:cNvPr id="5" name="Picture 4" descr="Unknown-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239" y="861732"/>
            <a:ext cx="2540000" cy="3187700"/>
          </a:xfrm>
          <a:prstGeom prst="rect">
            <a:avLst/>
          </a:prstGeom>
        </p:spPr>
      </p:pic>
      <p:pic>
        <p:nvPicPr>
          <p:cNvPr id="6" name="Picture 5" descr="Unknown-3.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5953" y="1997635"/>
            <a:ext cx="2324100" cy="3505200"/>
          </a:xfrm>
          <a:prstGeom prst="rect">
            <a:avLst/>
          </a:prstGeom>
        </p:spPr>
      </p:pic>
    </p:spTree>
    <p:extLst>
      <p:ext uri="{BB962C8B-B14F-4D97-AF65-F5344CB8AC3E}">
        <p14:creationId xmlns:p14="http://schemas.microsoft.com/office/powerpoint/2010/main" val="376334582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Post-Impressionism?</a:t>
            </a:r>
            <a:endParaRPr lang="en-US" dirty="0"/>
          </a:p>
        </p:txBody>
      </p:sp>
      <p:sp>
        <p:nvSpPr>
          <p:cNvPr id="3" name="Content Placeholder 2"/>
          <p:cNvSpPr>
            <a:spLocks noGrp="1"/>
          </p:cNvSpPr>
          <p:nvPr>
            <p:ph sz="quarter" idx="13"/>
          </p:nvPr>
        </p:nvSpPr>
        <p:spPr/>
        <p:txBody>
          <a:bodyPr/>
          <a:lstStyle/>
          <a:p>
            <a:pPr marL="0" indent="0">
              <a:buNone/>
            </a:pPr>
            <a:r>
              <a:rPr lang="en-US" sz="2400" dirty="0" smtClean="0"/>
              <a:t>Cezanne, Van Gogh </a:t>
            </a:r>
            <a:endParaRPr lang="en-US" dirty="0"/>
          </a:p>
        </p:txBody>
      </p:sp>
      <p:pic>
        <p:nvPicPr>
          <p:cNvPr id="4" name="Picture 3"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7939" y="1884083"/>
            <a:ext cx="4683612" cy="3508188"/>
          </a:xfrm>
          <a:prstGeom prst="rect">
            <a:avLst/>
          </a:prstGeom>
        </p:spPr>
      </p:pic>
      <p:pic>
        <p:nvPicPr>
          <p:cNvPr id="5" name="Picture 4" descr="cezanne_boy_in_a_red_waistcoat-resized-600.jp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019" y="2618441"/>
            <a:ext cx="3130569" cy="3925794"/>
          </a:xfrm>
          <a:prstGeom prst="rect">
            <a:avLst/>
          </a:prstGeom>
        </p:spPr>
      </p:pic>
    </p:spTree>
    <p:extLst>
      <p:ext uri="{BB962C8B-B14F-4D97-AF65-F5344CB8AC3E}">
        <p14:creationId xmlns:p14="http://schemas.microsoft.com/office/powerpoint/2010/main" val="7017010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86186"/>
          </a:xfrm>
        </p:spPr>
        <p:txBody>
          <a:bodyPr/>
          <a:lstStyle/>
          <a:p>
            <a:pPr algn="ctr"/>
            <a:r>
              <a:rPr lang="en-US" dirty="0" smtClean="0"/>
              <a:t>Munch’s “Moonlight” (1895)</a:t>
            </a:r>
            <a:endParaRPr lang="en-US" dirty="0"/>
          </a:p>
        </p:txBody>
      </p:sp>
      <p:pic>
        <p:nvPicPr>
          <p:cNvPr id="4" name="Picture 3" descr="munch_moonligh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8824" y="1278696"/>
            <a:ext cx="6006353" cy="5041332"/>
          </a:xfrm>
          <a:prstGeom prst="rect">
            <a:avLst/>
          </a:prstGeom>
        </p:spPr>
      </p:pic>
    </p:spTree>
    <p:extLst>
      <p:ext uri="{BB962C8B-B14F-4D97-AF65-F5344CB8AC3E}">
        <p14:creationId xmlns:p14="http://schemas.microsoft.com/office/powerpoint/2010/main" val="40631718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Style was Munch?</a:t>
            </a:r>
            <a:endParaRPr lang="en-US" dirty="0"/>
          </a:p>
        </p:txBody>
      </p:sp>
      <p:sp>
        <p:nvSpPr>
          <p:cNvPr id="3" name="Content Placeholder 2"/>
          <p:cNvSpPr>
            <a:spLocks noGrp="1"/>
          </p:cNvSpPr>
          <p:nvPr>
            <p:ph sz="quarter" idx="13"/>
          </p:nvPr>
        </p:nvSpPr>
        <p:spPr/>
        <p:txBody>
          <a:bodyPr>
            <a:normAutofit/>
          </a:bodyPr>
          <a:lstStyle/>
          <a:p>
            <a:pPr marL="0" indent="0">
              <a:buNone/>
            </a:pPr>
            <a:r>
              <a:rPr lang="en-US" sz="2800" dirty="0" smtClean="0">
                <a:solidFill>
                  <a:schemeClr val="accent1">
                    <a:lumMod val="60000"/>
                    <a:lumOff val="40000"/>
                  </a:schemeClr>
                </a:solidFill>
              </a:rPr>
              <a:t>Expressionism: </a:t>
            </a:r>
          </a:p>
          <a:p>
            <a:pPr marL="0" indent="0">
              <a:buNone/>
            </a:pPr>
            <a:r>
              <a:rPr lang="en-US" sz="2800" dirty="0">
                <a:solidFill>
                  <a:schemeClr val="accent1">
                    <a:lumMod val="60000"/>
                    <a:lumOff val="40000"/>
                  </a:schemeClr>
                </a:solidFill>
              </a:rPr>
              <a:t>	</a:t>
            </a:r>
            <a:r>
              <a:rPr lang="en-US" sz="2800" dirty="0" smtClean="0"/>
              <a:t>Vivid Colors / Abstracted Forms</a:t>
            </a:r>
          </a:p>
          <a:p>
            <a:pPr marL="457200" lvl="1" indent="0">
              <a:buNone/>
            </a:pPr>
            <a:r>
              <a:rPr lang="en-US" sz="2800" dirty="0" smtClean="0"/>
              <a:t>	Psychologically Intense Works</a:t>
            </a:r>
          </a:p>
          <a:p>
            <a:pPr marL="457200" lvl="1" indent="0">
              <a:buNone/>
            </a:pPr>
            <a:endParaRPr lang="en-US" sz="2800" dirty="0" smtClean="0"/>
          </a:p>
          <a:p>
            <a:pPr marL="0" indent="0">
              <a:buNone/>
            </a:pPr>
            <a:r>
              <a:rPr lang="en-US" sz="2800" dirty="0" smtClean="0">
                <a:solidFill>
                  <a:schemeClr val="accent1">
                    <a:lumMod val="60000"/>
                    <a:lumOff val="40000"/>
                  </a:schemeClr>
                </a:solidFill>
              </a:rPr>
              <a:t>Symbolism</a:t>
            </a:r>
            <a:r>
              <a:rPr lang="en-US" sz="2800" dirty="0" smtClean="0"/>
              <a:t>: </a:t>
            </a:r>
            <a:r>
              <a:rPr lang="en-US" sz="2800" dirty="0"/>
              <a:t>I</a:t>
            </a:r>
            <a:r>
              <a:rPr lang="en-US" sz="2800" dirty="0" smtClean="0"/>
              <a:t>nternal view, not what the eye could see</a:t>
            </a:r>
          </a:p>
          <a:p>
            <a:pPr marL="0" indent="0">
              <a:buNone/>
            </a:pPr>
            <a:r>
              <a:rPr lang="en-US" sz="2800" dirty="0" smtClean="0"/>
              <a:t>	“Art should reflect an emotion or idea” </a:t>
            </a:r>
          </a:p>
          <a:p>
            <a:pPr marL="0" indent="0">
              <a:buNone/>
            </a:pPr>
            <a:r>
              <a:rPr lang="en-US" sz="2800" dirty="0" smtClean="0"/>
              <a:t>	Not the natural world in a realist or scientific way</a:t>
            </a:r>
            <a:endParaRPr lang="en-US" sz="2800" dirty="0"/>
          </a:p>
        </p:txBody>
      </p:sp>
      <p:pic>
        <p:nvPicPr>
          <p:cNvPr id="4" name="Picture 3" descr="1103_redon_marty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294" y="1600200"/>
            <a:ext cx="2137544" cy="2226608"/>
          </a:xfrm>
          <a:prstGeom prst="rect">
            <a:avLst/>
          </a:prstGeom>
        </p:spPr>
      </p:pic>
    </p:spTree>
    <p:extLst>
      <p:ext uri="{BB962C8B-B14F-4D97-AF65-F5344CB8AC3E}">
        <p14:creationId xmlns:p14="http://schemas.microsoft.com/office/powerpoint/2010/main" val="6011482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Munch’s Themes and Ideas</a:t>
            </a:r>
            <a:endParaRPr lang="en-US" dirty="0"/>
          </a:p>
        </p:txBody>
      </p:sp>
      <p:sp>
        <p:nvSpPr>
          <p:cNvPr id="3" name="Content Placeholder 2"/>
          <p:cNvSpPr>
            <a:spLocks noGrp="1"/>
          </p:cNvSpPr>
          <p:nvPr>
            <p:ph sz="quarter" idx="13"/>
          </p:nvPr>
        </p:nvSpPr>
        <p:spPr/>
        <p:txBody>
          <a:bodyPr>
            <a:normAutofit/>
          </a:bodyPr>
          <a:lstStyle/>
          <a:p>
            <a:r>
              <a:rPr lang="en-US" sz="2400" dirty="0" smtClean="0"/>
              <a:t>Life and Death</a:t>
            </a:r>
          </a:p>
          <a:p>
            <a:r>
              <a:rPr lang="en-US" sz="2400" dirty="0" smtClean="0"/>
              <a:t>Love and Terror</a:t>
            </a:r>
          </a:p>
          <a:p>
            <a:r>
              <a:rPr lang="en-US" sz="2400" dirty="0" smtClean="0"/>
              <a:t>Loneliness</a:t>
            </a:r>
            <a:endParaRPr lang="en-US" sz="2400" dirty="0"/>
          </a:p>
        </p:txBody>
      </p:sp>
      <p:sp>
        <p:nvSpPr>
          <p:cNvPr id="4" name="TextBox 3"/>
          <p:cNvSpPr txBox="1"/>
          <p:nvPr/>
        </p:nvSpPr>
        <p:spPr>
          <a:xfrm>
            <a:off x="356235" y="4352565"/>
            <a:ext cx="8580607" cy="1200328"/>
          </a:xfrm>
          <a:prstGeom prst="rect">
            <a:avLst/>
          </a:prstGeom>
          <a:noFill/>
        </p:spPr>
        <p:txBody>
          <a:bodyPr wrap="square" rtlCol="0">
            <a:spAutoFit/>
          </a:bodyPr>
          <a:lstStyle/>
          <a:p>
            <a:r>
              <a:rPr lang="en-US" sz="2400" i="1" dirty="0"/>
              <a:t>Nature is not only all that is visible to the eye..</a:t>
            </a:r>
            <a:r>
              <a:rPr lang="en-US" sz="2400" i="1" dirty="0" smtClean="0"/>
              <a:t>.</a:t>
            </a:r>
          </a:p>
          <a:p>
            <a:r>
              <a:rPr lang="en-US" sz="2400" i="1" dirty="0" smtClean="0"/>
              <a:t> </a:t>
            </a:r>
            <a:r>
              <a:rPr lang="en-US" sz="2400" i="1" dirty="0"/>
              <a:t>it also includes the inner pictures of the soul.</a:t>
            </a:r>
            <a:r>
              <a:rPr lang="en-US" sz="2400" i="1" dirty="0" smtClean="0"/>
              <a:t>”</a:t>
            </a:r>
          </a:p>
          <a:p>
            <a:r>
              <a:rPr lang="en-US" sz="2400" i="1" dirty="0"/>
              <a:t>	</a:t>
            </a:r>
            <a:r>
              <a:rPr lang="en-US" sz="2400" i="1" dirty="0" smtClean="0"/>
              <a:t>					- </a:t>
            </a:r>
            <a:r>
              <a:rPr lang="en-US" sz="2400" i="1" dirty="0" err="1"/>
              <a:t>Edvard</a:t>
            </a:r>
            <a:r>
              <a:rPr lang="en-US" sz="2400" i="1" dirty="0"/>
              <a:t> Munch</a:t>
            </a:r>
            <a:endParaRPr lang="en-US" sz="2400" dirty="0"/>
          </a:p>
        </p:txBody>
      </p:sp>
      <p:pic>
        <p:nvPicPr>
          <p:cNvPr id="5" name="Picture 4" descr="young-woman-on-the-shore-1896.jpg!Blo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7168" y="552824"/>
            <a:ext cx="2727232" cy="3636309"/>
          </a:xfrm>
          <a:prstGeom prst="rect">
            <a:avLst/>
          </a:prstGeom>
        </p:spPr>
      </p:pic>
    </p:spTree>
    <p:extLst>
      <p:ext uri="{BB962C8B-B14F-4D97-AF65-F5344CB8AC3E}">
        <p14:creationId xmlns:p14="http://schemas.microsoft.com/office/powerpoint/2010/main" val="2556763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23899" y="255797"/>
            <a:ext cx="8083147" cy="5357590"/>
          </a:xfrm>
          <a:prstGeom prst="rect">
            <a:avLst/>
          </a:prstGeom>
        </p:spPr>
      </p:pic>
    </p:spTree>
    <p:extLst>
      <p:ext uri="{BB962C8B-B14F-4D97-AF65-F5344CB8AC3E}">
        <p14:creationId xmlns:p14="http://schemas.microsoft.com/office/powerpoint/2010/main" val="37266991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Munch’s Death and Legacy</a:t>
            </a:r>
            <a:endParaRPr lang="en-US" dirty="0"/>
          </a:p>
        </p:txBody>
      </p:sp>
      <p:sp>
        <p:nvSpPr>
          <p:cNvPr id="3" name="Content Placeholder 2"/>
          <p:cNvSpPr>
            <a:spLocks noGrp="1"/>
          </p:cNvSpPr>
          <p:nvPr>
            <p:ph sz="quarter" idx="13"/>
          </p:nvPr>
        </p:nvSpPr>
        <p:spPr/>
        <p:txBody>
          <a:bodyPr/>
          <a:lstStyle/>
          <a:p>
            <a:r>
              <a:rPr lang="en-US" dirty="0" smtClean="0"/>
              <a:t>Died in 1944</a:t>
            </a:r>
          </a:p>
          <a:p>
            <a:r>
              <a:rPr lang="en-US" dirty="0" smtClean="0"/>
              <a:t>Munch Museum of Art established in Norway</a:t>
            </a:r>
            <a:endParaRPr lang="en-US" dirty="0"/>
          </a:p>
        </p:txBody>
      </p:sp>
      <p:pic>
        <p:nvPicPr>
          <p:cNvPr id="4" name="Picture 3" descr="250px-Munch-museet-jod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382" y="2734609"/>
            <a:ext cx="5322794" cy="3555626"/>
          </a:xfrm>
          <a:prstGeom prst="rect">
            <a:avLst/>
          </a:prstGeom>
        </p:spPr>
      </p:pic>
    </p:spTree>
    <p:extLst>
      <p:ext uri="{BB962C8B-B14F-4D97-AF65-F5344CB8AC3E}">
        <p14:creationId xmlns:p14="http://schemas.microsoft.com/office/powerpoint/2010/main" val="230329619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17" y="1496381"/>
            <a:ext cx="3836654" cy="1284942"/>
          </a:xfrm>
        </p:spPr>
        <p:txBody>
          <a:bodyPr/>
          <a:lstStyle/>
          <a:p>
            <a:r>
              <a:rPr lang="en-US" dirty="0" smtClean="0"/>
              <a:t>Classical Only</a:t>
            </a:r>
            <a:br>
              <a:rPr lang="en-US" dirty="0" smtClean="0"/>
            </a:br>
            <a:r>
              <a:rPr lang="en-US" dirty="0" smtClean="0"/>
              <a:t/>
            </a:r>
            <a:br>
              <a:rPr lang="en-US" dirty="0" smtClean="0"/>
            </a:br>
            <a:r>
              <a:rPr lang="en-US" dirty="0" smtClean="0"/>
              <a:t>Munch’s art</a:t>
            </a:r>
            <a:br>
              <a:rPr lang="en-US" dirty="0" smtClean="0"/>
            </a:br>
            <a:r>
              <a:rPr lang="en-US" dirty="0" smtClean="0"/>
              <a:t> Seized or Hidden</a:t>
            </a:r>
            <a:endParaRPr lang="en-US" dirty="0"/>
          </a:p>
        </p:txBody>
      </p:sp>
      <p:sp>
        <p:nvSpPr>
          <p:cNvPr id="3" name="Content Placeholder 2"/>
          <p:cNvSpPr>
            <a:spLocks noGrp="1"/>
          </p:cNvSpPr>
          <p:nvPr>
            <p:ph sz="quarter" idx="13"/>
          </p:nvPr>
        </p:nvSpPr>
        <p:spPr>
          <a:xfrm>
            <a:off x="609599" y="4021440"/>
            <a:ext cx="7936754" cy="2223971"/>
          </a:xfrm>
        </p:spPr>
        <p:txBody>
          <a:bodyPr>
            <a:normAutofit lnSpcReduction="10000"/>
          </a:bodyPr>
          <a:lstStyle/>
          <a:p>
            <a:r>
              <a:rPr lang="en-US" sz="2800" dirty="0" smtClean="0"/>
              <a:t>Germans captured Norway (1940)</a:t>
            </a:r>
          </a:p>
          <a:p>
            <a:r>
              <a:rPr lang="en-US" sz="2800" dirty="0" smtClean="0"/>
              <a:t>Many paintings seized by Nazis</a:t>
            </a:r>
          </a:p>
          <a:p>
            <a:r>
              <a:rPr lang="en-US" sz="2800" dirty="0" smtClean="0"/>
              <a:t>Nazis called Munch’s work “degenerate art”</a:t>
            </a:r>
          </a:p>
          <a:p>
            <a:r>
              <a:rPr lang="en-US" sz="2800" dirty="0" smtClean="0"/>
              <a:t>“The Scream” and “The Sick Child” hidden from Nazis</a:t>
            </a:r>
          </a:p>
          <a:p>
            <a:endParaRPr lang="en-US" dirty="0"/>
          </a:p>
        </p:txBody>
      </p:sp>
      <p:pic>
        <p:nvPicPr>
          <p:cNvPr id="4" name="Picture 3" descr="article-2486251-00D3DAC400000190-228_634x43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771" y="520036"/>
            <a:ext cx="4870936" cy="3349729"/>
          </a:xfrm>
          <a:prstGeom prst="rect">
            <a:avLst/>
          </a:prstGeom>
        </p:spPr>
      </p:pic>
      <p:cxnSp>
        <p:nvCxnSpPr>
          <p:cNvPr id="6" name="Straight Arrow Connector 5"/>
          <p:cNvCxnSpPr/>
          <p:nvPr/>
        </p:nvCxnSpPr>
        <p:spPr>
          <a:xfrm>
            <a:off x="3228419" y="1147462"/>
            <a:ext cx="3090714" cy="14687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450464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His Work</a:t>
            </a:r>
            <a:endParaRPr lang="en-US" dirty="0"/>
          </a:p>
        </p:txBody>
      </p:sp>
      <p:pic>
        <p:nvPicPr>
          <p:cNvPr id="4" name="Picture 3" descr="Portrett_av_Edvard_Mun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615" y="1871296"/>
            <a:ext cx="2794000" cy="4229100"/>
          </a:xfrm>
          <a:prstGeom prst="rect">
            <a:avLst/>
          </a:prstGeom>
        </p:spPr>
      </p:pic>
    </p:spTree>
    <p:extLst>
      <p:ext uri="{BB962C8B-B14F-4D97-AF65-F5344CB8AC3E}">
        <p14:creationId xmlns:p14="http://schemas.microsoft.com/office/powerpoint/2010/main" val="33108261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22087" cy="5626100"/>
          </a:xfrm>
          <a:prstGeom prst="rect">
            <a:avLst/>
          </a:prstGeom>
        </p:spPr>
      </p:pic>
    </p:spTree>
    <p:extLst>
      <p:ext uri="{BB962C8B-B14F-4D97-AF65-F5344CB8AC3E}">
        <p14:creationId xmlns:p14="http://schemas.microsoft.com/office/powerpoint/2010/main" val="142684380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483" y="2545697"/>
            <a:ext cx="2333812" cy="1143000"/>
          </a:xfrm>
        </p:spPr>
        <p:txBody>
          <a:bodyPr/>
          <a:lstStyle/>
          <a:p>
            <a:r>
              <a:rPr lang="en-US" dirty="0" smtClean="0"/>
              <a:t>The Scream</a:t>
            </a:r>
            <a:br>
              <a:rPr lang="en-US" dirty="0" smtClean="0"/>
            </a:br>
            <a:r>
              <a:rPr lang="en-US" dirty="0" smtClean="0"/>
              <a:t>      (1893)</a:t>
            </a:r>
            <a:endParaRPr lang="en-US" dirty="0"/>
          </a:p>
        </p:txBody>
      </p:sp>
      <p:pic>
        <p:nvPicPr>
          <p:cNvPr id="6" name="Picture 5" descr="the-scre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2" y="489498"/>
            <a:ext cx="4710718" cy="5947877"/>
          </a:xfrm>
          <a:prstGeom prst="rect">
            <a:avLst/>
          </a:prstGeom>
        </p:spPr>
      </p:pic>
    </p:spTree>
    <p:extLst>
      <p:ext uri="{BB962C8B-B14F-4D97-AF65-F5344CB8AC3E}">
        <p14:creationId xmlns:p14="http://schemas.microsoft.com/office/powerpoint/2010/main" val="265481433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Behind “the Scream”</a:t>
            </a:r>
            <a:endParaRPr lang="en-US" dirty="0"/>
          </a:p>
        </p:txBody>
      </p:sp>
      <p:sp>
        <p:nvSpPr>
          <p:cNvPr id="3" name="Content Placeholder 2"/>
          <p:cNvSpPr>
            <a:spLocks noGrp="1"/>
          </p:cNvSpPr>
          <p:nvPr>
            <p:ph sz="quarter" idx="13"/>
          </p:nvPr>
        </p:nvSpPr>
        <p:spPr/>
        <p:txBody>
          <a:bodyPr>
            <a:normAutofit/>
          </a:bodyPr>
          <a:lstStyle/>
          <a:p>
            <a:pPr marL="0" indent="0" algn="ctr">
              <a:buNone/>
            </a:pPr>
            <a:endParaRPr lang="en-US" sz="3200" dirty="0" smtClean="0"/>
          </a:p>
          <a:p>
            <a:pPr marL="0" indent="0" algn="ctr">
              <a:buNone/>
            </a:pPr>
            <a:r>
              <a:rPr lang="en-US" sz="3200" dirty="0" smtClean="0"/>
              <a:t>"</a:t>
            </a:r>
            <a:r>
              <a:rPr lang="en-US" sz="3200" dirty="0"/>
              <a:t>I was walking down the road with two friends when the sun set; suddenly, the sky turned as red as blood. I stopped and leaned against the fence ... shivering with fear. Then I heard the enormous, infinite scream of nature."</a:t>
            </a:r>
          </a:p>
        </p:txBody>
      </p:sp>
    </p:spTree>
    <p:extLst>
      <p:ext uri="{BB962C8B-B14F-4D97-AF65-F5344CB8AC3E}">
        <p14:creationId xmlns:p14="http://schemas.microsoft.com/office/powerpoint/2010/main" val="397610939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290" y="721515"/>
            <a:ext cx="8636716" cy="4415652"/>
          </a:xfrm>
          <a:prstGeom prst="rect">
            <a:avLst/>
          </a:prstGeom>
        </p:spPr>
      </p:pic>
    </p:spTree>
    <p:extLst>
      <p:ext uri="{BB962C8B-B14F-4D97-AF65-F5344CB8AC3E}">
        <p14:creationId xmlns:p14="http://schemas.microsoft.com/office/powerpoint/2010/main" val="130935477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Scream: Interesting Facts</a:t>
            </a:r>
            <a:endParaRPr lang="en-US" dirty="0"/>
          </a:p>
        </p:txBody>
      </p:sp>
      <p:sp>
        <p:nvSpPr>
          <p:cNvPr id="3" name="Content Placeholder 2"/>
          <p:cNvSpPr>
            <a:spLocks noGrp="1"/>
          </p:cNvSpPr>
          <p:nvPr>
            <p:ph sz="quarter" idx="13"/>
          </p:nvPr>
        </p:nvSpPr>
        <p:spPr/>
        <p:txBody>
          <a:bodyPr/>
          <a:lstStyle/>
          <a:p>
            <a:r>
              <a:rPr lang="en-US" dirty="0" smtClean="0"/>
              <a:t>Several Art Thefts</a:t>
            </a:r>
          </a:p>
          <a:p>
            <a:r>
              <a:rPr lang="en-US" dirty="0" smtClean="0"/>
              <a:t>Sold for $120 Million in 2012</a:t>
            </a:r>
            <a:endParaRPr lang="en-US" dirty="0"/>
          </a:p>
        </p:txBody>
      </p:sp>
      <p:pic>
        <p:nvPicPr>
          <p:cNvPr id="4" name="Picture 3" descr="the-scream-sotheby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823" y="2891117"/>
            <a:ext cx="5334000" cy="3556000"/>
          </a:xfrm>
          <a:prstGeom prst="rect">
            <a:avLst/>
          </a:prstGeom>
        </p:spPr>
      </p:pic>
    </p:spTree>
    <p:extLst>
      <p:ext uri="{BB962C8B-B14F-4D97-AF65-F5344CB8AC3E}">
        <p14:creationId xmlns:p14="http://schemas.microsoft.com/office/powerpoint/2010/main" val="115702132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6800" y="364285"/>
            <a:ext cx="7010400" cy="5638800"/>
          </a:xfrm>
          <a:prstGeom prst="rect">
            <a:avLst/>
          </a:prstGeom>
        </p:spPr>
      </p:pic>
    </p:spTree>
    <p:extLst>
      <p:ext uri="{BB962C8B-B14F-4D97-AF65-F5344CB8AC3E}">
        <p14:creationId xmlns:p14="http://schemas.microsoft.com/office/powerpoint/2010/main" val="294935242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4629" y="331897"/>
            <a:ext cx="8729168" cy="5627817"/>
          </a:xfrm>
          <a:prstGeom prst="rect">
            <a:avLst/>
          </a:prstGeom>
        </p:spPr>
      </p:pic>
    </p:spTree>
    <p:extLst>
      <p:ext uri="{BB962C8B-B14F-4D97-AF65-F5344CB8AC3E}">
        <p14:creationId xmlns:p14="http://schemas.microsoft.com/office/powerpoint/2010/main" val="22012631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9287" y="457266"/>
            <a:ext cx="7455193" cy="5235708"/>
          </a:xfrm>
          <a:prstGeom prst="rect">
            <a:avLst/>
          </a:prstGeom>
        </p:spPr>
      </p:pic>
    </p:spTree>
    <p:extLst>
      <p:ext uri="{BB962C8B-B14F-4D97-AF65-F5344CB8AC3E}">
        <p14:creationId xmlns:p14="http://schemas.microsoft.com/office/powerpoint/2010/main" val="49009678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816068"/>
          </a:xfrm>
        </p:spPr>
        <p:txBody>
          <a:bodyPr/>
          <a:lstStyle/>
          <a:p>
            <a:pPr algn="ctr"/>
            <a:r>
              <a:rPr lang="en-US" dirty="0" smtClean="0"/>
              <a:t>Anxiety (1894)</a:t>
            </a:r>
            <a:endParaRPr lang="en-US" dirty="0"/>
          </a:p>
        </p:txBody>
      </p:sp>
      <p:pic>
        <p:nvPicPr>
          <p:cNvPr id="5" name="Picture 4" descr="Edvard_Munch_-_Anxiety_-_Google_Art_Proje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5176" y="1269442"/>
            <a:ext cx="4149872" cy="5357106"/>
          </a:xfrm>
          <a:prstGeom prst="rect">
            <a:avLst/>
          </a:prstGeom>
        </p:spPr>
      </p:pic>
    </p:spTree>
    <p:extLst>
      <p:ext uri="{BB962C8B-B14F-4D97-AF65-F5344CB8AC3E}">
        <p14:creationId xmlns:p14="http://schemas.microsoft.com/office/powerpoint/2010/main" val="187894856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41362"/>
          </a:xfrm>
        </p:spPr>
        <p:txBody>
          <a:bodyPr/>
          <a:lstStyle/>
          <a:p>
            <a:pPr algn="ctr"/>
            <a:r>
              <a:rPr lang="en-US" dirty="0" smtClean="0"/>
              <a:t>Despair (1893-4)</a:t>
            </a:r>
            <a:endParaRPr lang="en-US" dirty="0"/>
          </a:p>
        </p:txBody>
      </p:sp>
      <p:pic>
        <p:nvPicPr>
          <p:cNvPr id="4" name="Picture 3" descr="despair_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7138" y="1270000"/>
            <a:ext cx="4043735" cy="5308226"/>
          </a:xfrm>
          <a:prstGeom prst="rect">
            <a:avLst/>
          </a:prstGeom>
        </p:spPr>
      </p:pic>
    </p:spTree>
    <p:extLst>
      <p:ext uri="{BB962C8B-B14F-4D97-AF65-F5344CB8AC3E}">
        <p14:creationId xmlns:p14="http://schemas.microsoft.com/office/powerpoint/2010/main" val="324322531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910695"/>
          </a:xfrm>
        </p:spPr>
        <p:txBody>
          <a:bodyPr/>
          <a:lstStyle/>
          <a:p>
            <a:pPr algn="ctr"/>
            <a:r>
              <a:rPr lang="en-US" dirty="0" smtClean="0"/>
              <a:t>Melancholy (1894)</a:t>
            </a:r>
            <a:endParaRPr lang="en-US" dirty="0"/>
          </a:p>
        </p:txBody>
      </p:sp>
      <p:pic>
        <p:nvPicPr>
          <p:cNvPr id="4" name="Picture 3" descr="melanchol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6134" y="1417638"/>
            <a:ext cx="6358208" cy="4753721"/>
          </a:xfrm>
          <a:prstGeom prst="rect">
            <a:avLst/>
          </a:prstGeom>
        </p:spPr>
      </p:pic>
    </p:spTree>
    <p:extLst>
      <p:ext uri="{BB962C8B-B14F-4D97-AF65-F5344CB8AC3E}">
        <p14:creationId xmlns:p14="http://schemas.microsoft.com/office/powerpoint/2010/main" val="342572860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Munch’s later years</a:t>
            </a:r>
            <a:endParaRPr lang="en-US" dirty="0"/>
          </a:p>
        </p:txBody>
      </p:sp>
      <p:sp>
        <p:nvSpPr>
          <p:cNvPr id="3" name="Content Placeholder 2"/>
          <p:cNvSpPr>
            <a:spLocks noGrp="1"/>
          </p:cNvSpPr>
          <p:nvPr>
            <p:ph sz="quarter" idx="13"/>
          </p:nvPr>
        </p:nvSpPr>
        <p:spPr/>
        <p:txBody>
          <a:bodyPr>
            <a:normAutofit fontScale="77500" lnSpcReduction="20000"/>
          </a:bodyPr>
          <a:lstStyle/>
          <a:p>
            <a:pPr marL="0" indent="0">
              <a:buNone/>
            </a:pPr>
            <a:endParaRPr lang="en-US" sz="2200" dirty="0" smtClean="0"/>
          </a:p>
          <a:p>
            <a:pPr marL="0" indent="0">
              <a:buNone/>
            </a:pPr>
            <a:endParaRPr lang="en-US" sz="2200" dirty="0"/>
          </a:p>
          <a:p>
            <a:r>
              <a:rPr lang="en-US" sz="3000" dirty="0" smtClean="0"/>
              <a:t>Inner Demons</a:t>
            </a:r>
          </a:p>
          <a:p>
            <a:r>
              <a:rPr lang="en-US" sz="3000" dirty="0" smtClean="0"/>
              <a:t>Drank Excessively</a:t>
            </a:r>
          </a:p>
          <a:p>
            <a:r>
              <a:rPr lang="en-US" sz="3000" dirty="0" smtClean="0"/>
              <a:t>Checked into Sanitarium</a:t>
            </a:r>
          </a:p>
          <a:p>
            <a:endParaRPr lang="en-US" dirty="0"/>
          </a:p>
          <a:p>
            <a:pPr marL="0" indent="0">
              <a:buNone/>
            </a:pPr>
            <a:endParaRPr lang="en-US" dirty="0"/>
          </a:p>
          <a:p>
            <a:pPr marL="0" indent="0">
              <a:buNone/>
            </a:pPr>
            <a:endParaRPr lang="en-US" dirty="0" smtClean="0"/>
          </a:p>
          <a:p>
            <a:pPr marL="0" indent="0">
              <a:buNone/>
            </a:pPr>
            <a:r>
              <a:rPr lang="en-US" sz="3100" dirty="0" smtClean="0"/>
              <a:t>"</a:t>
            </a:r>
            <a:r>
              <a:rPr lang="en-US" sz="3100" dirty="0"/>
              <a:t>The rages were coming more and more often </a:t>
            </a:r>
            <a:r>
              <a:rPr lang="en-US" sz="3100" dirty="0" smtClean="0"/>
              <a:t>now.   The </a:t>
            </a:r>
            <a:r>
              <a:rPr lang="en-US" sz="3100" dirty="0"/>
              <a:t>drink was meant to calm them, especially in the morning but as the day wore on I became nervy, angry</a:t>
            </a:r>
            <a:r>
              <a:rPr lang="en-US" sz="3100" dirty="0" smtClean="0"/>
              <a:t>.”</a:t>
            </a:r>
            <a:endParaRPr lang="en-US" sz="3100" dirty="0"/>
          </a:p>
          <a:p>
            <a:endParaRPr lang="en-US" dirty="0"/>
          </a:p>
        </p:txBody>
      </p:sp>
      <p:pic>
        <p:nvPicPr>
          <p:cNvPr id="4" name="Picture 3" descr="Unknown-5.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1056" y="614622"/>
            <a:ext cx="3729678" cy="3366193"/>
          </a:xfrm>
          <a:prstGeom prst="rect">
            <a:avLst/>
          </a:prstGeom>
        </p:spPr>
      </p:pic>
    </p:spTree>
    <p:extLst>
      <p:ext uri="{BB962C8B-B14F-4D97-AF65-F5344CB8AC3E}">
        <p14:creationId xmlns:p14="http://schemas.microsoft.com/office/powerpoint/2010/main" val="96966315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09600" y="820946"/>
            <a:ext cx="7924800" cy="4894054"/>
          </a:xfrm>
        </p:spPr>
        <p:txBody>
          <a:bodyPr>
            <a:normAutofit/>
          </a:bodyPr>
          <a:lstStyle/>
          <a:p>
            <a:pPr marL="0" indent="0">
              <a:buNone/>
            </a:pPr>
            <a:r>
              <a:rPr lang="en-US" sz="3200" dirty="0"/>
              <a:t>“My fear of life is necessary to me, as is my illness. Without anxiety and illness, I am a ship without a rudder. My art is grounded in reflections over being different from others. My sufferings are part of my self and my art. They are indistinguishable from me, and their destruction would destroy my art. I want to keep those </a:t>
            </a:r>
            <a:r>
              <a:rPr lang="en-US" sz="3200" dirty="0" smtClean="0"/>
              <a:t>sufferings.” </a:t>
            </a:r>
            <a:endParaRPr lang="en-US" sz="3200" dirty="0"/>
          </a:p>
          <a:p>
            <a:pPr marL="0" indent="0" algn="r">
              <a:buNone/>
            </a:pPr>
            <a:r>
              <a:rPr lang="en-US" sz="3200" dirty="0" smtClean="0"/>
              <a:t>―</a:t>
            </a:r>
            <a:r>
              <a:rPr lang="en-US" sz="3200" dirty="0" err="1" smtClean="0"/>
              <a:t>Edvard</a:t>
            </a:r>
            <a:r>
              <a:rPr lang="en-US" sz="3200" dirty="0" smtClean="0"/>
              <a:t> Munch</a:t>
            </a:r>
            <a:endParaRPr lang="en-US" sz="3200" dirty="0"/>
          </a:p>
        </p:txBody>
      </p:sp>
    </p:spTree>
    <p:extLst>
      <p:ext uri="{BB962C8B-B14F-4D97-AF65-F5344CB8AC3E}">
        <p14:creationId xmlns:p14="http://schemas.microsoft.com/office/powerpoint/2010/main" val="23258432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0903" y="982569"/>
            <a:ext cx="7199097" cy="4053605"/>
          </a:xfrm>
          <a:prstGeom prst="rect">
            <a:avLst/>
          </a:prstGeom>
        </p:spPr>
      </p:pic>
    </p:spTree>
    <p:extLst>
      <p:ext uri="{BB962C8B-B14F-4D97-AF65-F5344CB8AC3E}">
        <p14:creationId xmlns:p14="http://schemas.microsoft.com/office/powerpoint/2010/main" val="29454397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92200" y="828440"/>
            <a:ext cx="6959600" cy="4191000"/>
          </a:xfrm>
          <a:prstGeom prst="rect">
            <a:avLst/>
          </a:prstGeom>
        </p:spPr>
      </p:pic>
    </p:spTree>
    <p:extLst>
      <p:ext uri="{BB962C8B-B14F-4D97-AF65-F5344CB8AC3E}">
        <p14:creationId xmlns:p14="http://schemas.microsoft.com/office/powerpoint/2010/main" val="30351341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quarter" idx="13"/>
          </p:nvPr>
        </p:nvSpPr>
        <p:spPr>
          <a:xfrm>
            <a:off x="818777" y="672073"/>
            <a:ext cx="7924800" cy="2523565"/>
          </a:xfrm>
        </p:spPr>
        <p:txBody>
          <a:bodyPr>
            <a:normAutofit/>
          </a:bodyPr>
          <a:lstStyle/>
          <a:p>
            <a:pPr marL="0" indent="0" algn="ctr">
              <a:buNone/>
            </a:pPr>
            <a:r>
              <a:rPr lang="en-US" sz="2800" dirty="0" smtClean="0"/>
              <a:t>Born in Oslo, Norway in 1863</a:t>
            </a:r>
          </a:p>
        </p:txBody>
      </p:sp>
      <p:pic>
        <p:nvPicPr>
          <p:cNvPr id="4" name="Picture 3" descr="Unknow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259" y="1286809"/>
            <a:ext cx="3921463" cy="4286250"/>
          </a:xfrm>
          <a:prstGeom prst="rect">
            <a:avLst/>
          </a:prstGeom>
        </p:spPr>
      </p:pic>
    </p:spTree>
    <p:extLst>
      <p:ext uri="{BB962C8B-B14F-4D97-AF65-F5344CB8AC3E}">
        <p14:creationId xmlns:p14="http://schemas.microsoft.com/office/powerpoint/2010/main" val="25590466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2063" y="474015"/>
            <a:ext cx="7658110" cy="4879626"/>
          </a:xfrm>
          <a:prstGeom prst="rect">
            <a:avLst/>
          </a:prstGeom>
        </p:spPr>
      </p:pic>
    </p:spTree>
    <p:extLst>
      <p:ext uri="{BB962C8B-B14F-4D97-AF65-F5344CB8AC3E}">
        <p14:creationId xmlns:p14="http://schemas.microsoft.com/office/powerpoint/2010/main" val="39905929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Edvard’s</a:t>
            </a:r>
            <a:r>
              <a:rPr lang="en-US" dirty="0" smtClean="0"/>
              <a:t> Childhood</a:t>
            </a:r>
            <a:endParaRPr lang="en-US" dirty="0"/>
          </a:p>
        </p:txBody>
      </p:sp>
      <p:sp>
        <p:nvSpPr>
          <p:cNvPr id="3" name="Content Placeholder 2"/>
          <p:cNvSpPr>
            <a:spLocks noGrp="1"/>
          </p:cNvSpPr>
          <p:nvPr>
            <p:ph sz="quarter" idx="13"/>
          </p:nvPr>
        </p:nvSpPr>
        <p:spPr>
          <a:xfrm>
            <a:off x="609600" y="1676401"/>
            <a:ext cx="7924800" cy="3074893"/>
          </a:xfrm>
        </p:spPr>
        <p:txBody>
          <a:bodyPr>
            <a:normAutofit lnSpcReduction="10000"/>
          </a:bodyPr>
          <a:lstStyle/>
          <a:p>
            <a:r>
              <a:rPr lang="en-US" sz="3000" dirty="0"/>
              <a:t>Mother died of </a:t>
            </a:r>
            <a:r>
              <a:rPr lang="en-US" sz="3000" dirty="0" smtClean="0"/>
              <a:t>Tuberculosis</a:t>
            </a:r>
            <a:endParaRPr lang="en-US" sz="3000" dirty="0"/>
          </a:p>
          <a:p>
            <a:r>
              <a:rPr lang="en-US" sz="3000" dirty="0"/>
              <a:t>Raised by Mentally Ill Father</a:t>
            </a:r>
          </a:p>
          <a:p>
            <a:r>
              <a:rPr lang="en-US" sz="3000" dirty="0"/>
              <a:t>4</a:t>
            </a:r>
            <a:r>
              <a:rPr lang="en-US" sz="3000" dirty="0" smtClean="0"/>
              <a:t> siblings</a:t>
            </a:r>
          </a:p>
          <a:p>
            <a:r>
              <a:rPr lang="en-US" sz="3000" dirty="0" smtClean="0"/>
              <a:t>Elder sister Sophie died </a:t>
            </a:r>
            <a:r>
              <a:rPr lang="en-US" sz="3000" dirty="0"/>
              <a:t>of TB at Age </a:t>
            </a:r>
            <a:r>
              <a:rPr lang="en-US" sz="3000" dirty="0" smtClean="0"/>
              <a:t>15</a:t>
            </a:r>
          </a:p>
          <a:p>
            <a:r>
              <a:rPr lang="en-US" sz="3000" dirty="0" smtClean="0"/>
              <a:t>Younger Sister Mentally Ill</a:t>
            </a:r>
            <a:endParaRPr lang="en-US" sz="3000" dirty="0"/>
          </a:p>
          <a:p>
            <a:endParaRPr lang="en-US" dirty="0"/>
          </a:p>
        </p:txBody>
      </p:sp>
      <p:pic>
        <p:nvPicPr>
          <p:cNvPr id="6" name="Picture 5" descr="multidrug-resistant-mycobacterium-tuberculosis_15058261_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7647" y="403412"/>
            <a:ext cx="3077882" cy="2306360"/>
          </a:xfrm>
          <a:prstGeom prst="rect">
            <a:avLst/>
          </a:prstGeom>
        </p:spPr>
      </p:pic>
      <p:pic>
        <p:nvPicPr>
          <p:cNvPr id="7" name="Picture 6" descr="images-2.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0535" y="4146550"/>
            <a:ext cx="2227976" cy="2278156"/>
          </a:xfrm>
          <a:prstGeom prst="rect">
            <a:avLst/>
          </a:prstGeom>
        </p:spPr>
      </p:pic>
    </p:spTree>
    <p:extLst>
      <p:ext uri="{BB962C8B-B14F-4D97-AF65-F5344CB8AC3E}">
        <p14:creationId xmlns:p14="http://schemas.microsoft.com/office/powerpoint/2010/main" val="617890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Tuberculosis </a:t>
            </a:r>
            <a:br>
              <a:rPr lang="en-US" dirty="0" smtClean="0"/>
            </a:br>
            <a:r>
              <a:rPr lang="en-US" dirty="0" smtClean="0"/>
              <a:t>AKA </a:t>
            </a:r>
            <a:r>
              <a:rPr lang="en-US" dirty="0" smtClean="0">
                <a:solidFill>
                  <a:srgbClr val="FF0000"/>
                </a:solidFill>
              </a:rPr>
              <a:t>TB</a:t>
            </a:r>
            <a:r>
              <a:rPr lang="en-US" dirty="0" smtClean="0"/>
              <a:t> or </a:t>
            </a:r>
            <a:r>
              <a:rPr lang="en-US" dirty="0" smtClean="0">
                <a:solidFill>
                  <a:srgbClr val="FF0000"/>
                </a:solidFill>
              </a:rPr>
              <a:t>phthisis</a:t>
            </a:r>
            <a:r>
              <a:rPr lang="en-US" dirty="0" smtClean="0"/>
              <a:t> or </a:t>
            </a:r>
            <a:r>
              <a:rPr lang="en-US" dirty="0" smtClean="0">
                <a:solidFill>
                  <a:srgbClr val="FF0000"/>
                </a:solidFill>
              </a:rPr>
              <a:t>Consumption</a:t>
            </a:r>
            <a:endParaRPr lang="en-US" dirty="0">
              <a:solidFill>
                <a:srgbClr val="FF0000"/>
              </a:solidFill>
            </a:endParaRPr>
          </a:p>
        </p:txBody>
      </p:sp>
      <p:pic>
        <p:nvPicPr>
          <p:cNvPr id="4" name="Picture 3" descr="tuberculosis-28061857.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3205" y="1733651"/>
            <a:ext cx="5342966" cy="4377122"/>
          </a:xfrm>
          <a:prstGeom prst="rect">
            <a:avLst/>
          </a:prstGeom>
        </p:spPr>
      </p:pic>
      <p:sp>
        <p:nvSpPr>
          <p:cNvPr id="3" name="TextBox 2"/>
          <p:cNvSpPr txBox="1"/>
          <p:nvPr/>
        </p:nvSpPr>
        <p:spPr>
          <a:xfrm>
            <a:off x="339625" y="2643514"/>
            <a:ext cx="2849886" cy="2585323"/>
          </a:xfrm>
          <a:prstGeom prst="rect">
            <a:avLst/>
          </a:prstGeom>
          <a:noFill/>
        </p:spPr>
        <p:txBody>
          <a:bodyPr wrap="square" rtlCol="0">
            <a:spAutoFit/>
          </a:bodyPr>
          <a:lstStyle/>
          <a:p>
            <a:r>
              <a:rPr lang="en-US" dirty="0" smtClean="0"/>
              <a:t>Symptoms include persistent cough with phlegm or blood</a:t>
            </a:r>
          </a:p>
          <a:p>
            <a:endParaRPr lang="en-US" dirty="0"/>
          </a:p>
          <a:p>
            <a:r>
              <a:rPr lang="en-US" dirty="0" smtClean="0"/>
              <a:t>Common in Refugee Camps</a:t>
            </a:r>
          </a:p>
          <a:p>
            <a:endParaRPr lang="en-US" dirty="0"/>
          </a:p>
          <a:p>
            <a:r>
              <a:rPr lang="en-US" dirty="0" smtClean="0"/>
              <a:t>Can </a:t>
            </a:r>
            <a:r>
              <a:rPr lang="en-US" dirty="0"/>
              <a:t>c</a:t>
            </a:r>
            <a:r>
              <a:rPr lang="en-US" dirty="0" smtClean="0"/>
              <a:t>ause damage to kidneys, liver, and other organs</a:t>
            </a:r>
          </a:p>
          <a:p>
            <a:endParaRPr lang="en-US" dirty="0" smtClean="0"/>
          </a:p>
          <a:p>
            <a:endParaRPr lang="en-US" dirty="0"/>
          </a:p>
        </p:txBody>
      </p:sp>
    </p:spTree>
    <p:extLst>
      <p:ext uri="{BB962C8B-B14F-4D97-AF65-F5344CB8AC3E}">
        <p14:creationId xmlns:p14="http://schemas.microsoft.com/office/powerpoint/2010/main" val="286083937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683</TotalTime>
  <Words>689</Words>
  <Application>Microsoft Macintosh PowerPoint</Application>
  <PresentationFormat>On-screen Show (4:3)</PresentationFormat>
  <Paragraphs>91</Paragraphs>
  <Slides>34</Slides>
  <Notes>7</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Horizon</vt:lpstr>
      <vt:lpstr>Edvard Munch 1863-1944</vt:lpstr>
      <vt:lpstr>PowerPoint Presentation</vt:lpstr>
      <vt:lpstr>PowerPoint Presentation</vt:lpstr>
      <vt:lpstr>PowerPoint Presentation</vt:lpstr>
      <vt:lpstr>PowerPoint Presentation</vt:lpstr>
      <vt:lpstr> </vt:lpstr>
      <vt:lpstr>PowerPoint Presentation</vt:lpstr>
      <vt:lpstr>Edvard’s Childhood</vt:lpstr>
      <vt:lpstr>Tuberculosis  AKA TB or phthisis or Consumption</vt:lpstr>
      <vt:lpstr>Munch’s Family tragedy  led to Creativity </vt:lpstr>
      <vt:lpstr>PowerPoint Presentation</vt:lpstr>
      <vt:lpstr>Sick Child (1885)</vt:lpstr>
      <vt:lpstr>Christian Munch </vt:lpstr>
      <vt:lpstr>Edvard’s Artistic INfluences</vt:lpstr>
      <vt:lpstr>Impressionism</vt:lpstr>
      <vt:lpstr>Post-Impressionism?</vt:lpstr>
      <vt:lpstr>Munch’s “Moonlight” (1895)</vt:lpstr>
      <vt:lpstr>What Style was Munch?</vt:lpstr>
      <vt:lpstr>Munch’s Themes and Ideas</vt:lpstr>
      <vt:lpstr>Munch’s Death and Legacy</vt:lpstr>
      <vt:lpstr>Classical Only  Munch’s art  Seized or Hidden</vt:lpstr>
      <vt:lpstr>His Work</vt:lpstr>
      <vt:lpstr>PowerPoint Presentation</vt:lpstr>
      <vt:lpstr>The Scream       (1893)</vt:lpstr>
      <vt:lpstr>The Story Behind “the Scream”</vt:lpstr>
      <vt:lpstr>PowerPoint Presentation</vt:lpstr>
      <vt:lpstr>The Scream: Interesting Facts</vt:lpstr>
      <vt:lpstr>PowerPoint Presentation</vt:lpstr>
      <vt:lpstr>PowerPoint Presentation</vt:lpstr>
      <vt:lpstr>Anxiety (1894)</vt:lpstr>
      <vt:lpstr>Despair (1893-4)</vt:lpstr>
      <vt:lpstr>Melancholy (1894)</vt:lpstr>
      <vt:lpstr>Munch’s later years</vt:lpstr>
      <vt:lpstr>PowerPoint Presentation</vt:lpstr>
    </vt:vector>
  </TitlesOfParts>
  <Company>Ann Arbor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Edvard Munch</dc:title>
  <dc:creator>AAPS Information Technology Department</dc:creator>
  <cp:lastModifiedBy>AAPS Information Technology Department</cp:lastModifiedBy>
  <cp:revision>26</cp:revision>
  <dcterms:created xsi:type="dcterms:W3CDTF">2015-12-03T03:33:26Z</dcterms:created>
  <dcterms:modified xsi:type="dcterms:W3CDTF">2016-11-30T19:44:36Z</dcterms:modified>
</cp:coreProperties>
</file>